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56" r:id="rId2"/>
    <p:sldId id="261" r:id="rId3"/>
    <p:sldId id="269" r:id="rId4"/>
    <p:sldId id="270" r:id="rId5"/>
    <p:sldId id="272" r:id="rId6"/>
    <p:sldId id="271" r:id="rId7"/>
    <p:sldId id="273" r:id="rId8"/>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yungjune@LGE r2" initials="a" lastIdx="2" clrIdx="0">
    <p:extLst/>
  </p:cmAuthor>
  <p:cmAuthor id="2" name="rev6" initials="a" lastIdx="3" clrIdx="1">
    <p:extLst>
      <p:ext uri="{19B8F6BF-5375-455C-9EA6-DF929625EA0E}">
        <p15:presenceInfo xmlns:p15="http://schemas.microsoft.com/office/powerpoint/2012/main" userId="rev6"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F00FF"/>
    <a:srgbClr val="4472C4"/>
    <a:srgbClr val="FF6600"/>
    <a:srgbClr val="808080"/>
    <a:srgbClr val="008000"/>
    <a:srgbClr val="CC00CC"/>
    <a:srgbClr val="FF8F8F"/>
    <a:srgbClr val="FFCCFF"/>
    <a:srgbClr val="F26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0" autoAdjust="0"/>
    <p:restoredTop sz="96548" autoAdjust="0"/>
  </p:normalViewPr>
  <p:slideViewPr>
    <p:cSldViewPr snapToGrid="0">
      <p:cViewPr varScale="1">
        <p:scale>
          <a:sx n="112" d="100"/>
          <a:sy n="112" d="100"/>
        </p:scale>
        <p:origin x="978"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4599E7-B328-4B94-8367-0FBF977DE0F6}" type="datetimeFigureOut">
              <a:rPr lang="ko-KR" altLang="en-US" smtClean="0"/>
              <a:t>2018-01-16</a:t>
            </a:fld>
            <a:endParaRPr lang="ko-KR" altLang="en-US"/>
          </a:p>
        </p:txBody>
      </p:sp>
      <p:sp>
        <p:nvSpPr>
          <p:cNvPr id="4" name="슬라이드 이미지 개체 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 편집</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342C7C-EB90-4278-A733-A211A22415DE}" type="slidenum">
              <a:rPr lang="ko-KR" altLang="en-US" smtClean="0"/>
              <a:t>‹#›</a:t>
            </a:fld>
            <a:endParaRPr lang="ko-KR" altLang="en-US"/>
          </a:p>
        </p:txBody>
      </p:sp>
    </p:spTree>
    <p:extLst>
      <p:ext uri="{BB962C8B-B14F-4D97-AF65-F5344CB8AC3E}">
        <p14:creationId xmlns:p14="http://schemas.microsoft.com/office/powerpoint/2010/main" val="3092462827"/>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39342C7C-EB90-4278-A733-A211A22415DE}" type="slidenum">
              <a:rPr lang="ko-KR" altLang="en-US" smtClean="0"/>
              <a:t>3</a:t>
            </a:fld>
            <a:endParaRPr lang="ko-KR" altLang="en-US"/>
          </a:p>
        </p:txBody>
      </p:sp>
    </p:spTree>
    <p:extLst>
      <p:ext uri="{BB962C8B-B14F-4D97-AF65-F5344CB8AC3E}">
        <p14:creationId xmlns:p14="http://schemas.microsoft.com/office/powerpoint/2010/main" val="2657825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중간 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0000"/>
            <a:ext cx="7772400" cy="1468800"/>
          </a:xfrm>
        </p:spPr>
        <p:txBody>
          <a:bodyPr anchor="ctr">
            <a:normAutofit/>
          </a:bodyPr>
          <a:lstStyle>
            <a:lvl1pPr algn="ctr">
              <a:defRPr sz="3200" baseline="0"/>
            </a:lvl1pPr>
          </a:lstStyle>
          <a:p>
            <a:r>
              <a:rPr lang="ko-KR" altLang="en-US" dirty="0" smtClean="0"/>
              <a:t>마스터 제목 스타일 편집</a:t>
            </a:r>
            <a:endParaRPr lang="en-US" dirty="0"/>
          </a:p>
        </p:txBody>
      </p:sp>
    </p:spTree>
    <p:extLst>
      <p:ext uri="{BB962C8B-B14F-4D97-AF65-F5344CB8AC3E}">
        <p14:creationId xmlns:p14="http://schemas.microsoft.com/office/powerpoint/2010/main" val="23967829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dirty="0"/>
          </a:p>
        </p:txBody>
      </p:sp>
      <p:sp>
        <p:nvSpPr>
          <p:cNvPr id="7" name="Line 14"/>
          <p:cNvSpPr>
            <a:spLocks noChangeShapeType="1"/>
          </p:cNvSpPr>
          <p:nvPr userDrawn="1"/>
        </p:nvSpPr>
        <p:spPr bwMode="auto">
          <a:xfrm>
            <a:off x="0" y="763588"/>
            <a:ext cx="9144000"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ko-KR" altLang="en-US" dirty="0"/>
          </a:p>
        </p:txBody>
      </p:sp>
      <p:sp>
        <p:nvSpPr>
          <p:cNvPr id="5" name="슬라이드 번호 개체 틀 8"/>
          <p:cNvSpPr txBox="1">
            <a:spLocks/>
          </p:cNvSpPr>
          <p:nvPr userDrawn="1"/>
        </p:nvSpPr>
        <p:spPr bwMode="auto">
          <a:xfrm>
            <a:off x="8770938" y="0"/>
            <a:ext cx="3873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spcBef>
                <a:spcPct val="20000"/>
              </a:spcBef>
              <a:buClr>
                <a:srgbClr val="008000"/>
              </a:buClr>
              <a:buSzPct val="80000"/>
              <a:buFont typeface="Wingdings" panose="05000000000000000000" pitchFamily="2" charset="2"/>
              <a:buChar char="q"/>
              <a:defRPr sz="2400">
                <a:solidFill>
                  <a:srgbClr val="080808"/>
                </a:solidFill>
                <a:latin typeface="Verdana" panose="020B0604030504040204" pitchFamily="34" charset="0"/>
                <a:ea typeface="MS PGothic" panose="020B0600070205080204" pitchFamily="34" charset="-128"/>
              </a:defRPr>
            </a:lvl1pPr>
            <a:lvl2pPr marL="742950" indent="-285750" latinLnBrk="1">
              <a:spcBef>
                <a:spcPct val="20000"/>
              </a:spcBef>
              <a:buClr>
                <a:schemeClr val="tx1"/>
              </a:buClr>
              <a:buChar char="•"/>
              <a:defRPr sz="2000">
                <a:solidFill>
                  <a:srgbClr val="080808"/>
                </a:solidFill>
                <a:latin typeface="Verdana" panose="020B0604030504040204" pitchFamily="34" charset="0"/>
                <a:ea typeface="MS PGothic" panose="020B0600070205080204" pitchFamily="34" charset="-128"/>
              </a:defRPr>
            </a:lvl2pPr>
            <a:lvl3pPr marL="1143000" indent="-228600" latinLnBrk="1">
              <a:spcBef>
                <a:spcPct val="20000"/>
              </a:spcBef>
              <a:buChar char="–"/>
              <a:defRPr>
                <a:solidFill>
                  <a:srgbClr val="080808"/>
                </a:solidFill>
                <a:latin typeface="Verdana" panose="020B0604030504040204" pitchFamily="34" charset="0"/>
                <a:ea typeface="MS PGothic" panose="020B0600070205080204" pitchFamily="34" charset="-128"/>
              </a:defRPr>
            </a:lvl3pPr>
            <a:lvl4pPr marL="1600200" indent="-228600" latinLnBrk="1">
              <a:spcBef>
                <a:spcPct val="20000"/>
              </a:spcBef>
              <a:buClr>
                <a:schemeClr val="tx1"/>
              </a:buClr>
              <a:buSzPct val="90000"/>
              <a:buFont typeface="Wingdings" panose="05000000000000000000" pitchFamily="2" charset="2"/>
              <a:buChar char="Ø"/>
              <a:defRPr sz="1600">
                <a:solidFill>
                  <a:srgbClr val="080808"/>
                </a:solidFill>
                <a:latin typeface="Verdana" panose="020B0604030504040204" pitchFamily="34" charset="0"/>
                <a:ea typeface="MS PGothic" panose="020B0600070205080204" pitchFamily="34" charset="-128"/>
              </a:defRPr>
            </a:lvl4pPr>
            <a:lvl5pPr marL="2057400" indent="-228600" latinLnBrk="1">
              <a:spcBef>
                <a:spcPct val="20000"/>
              </a:spcBef>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9pPr>
          </a:lstStyle>
          <a:p>
            <a:pPr algn="r" eaLnBrk="1" latinLnBrk="0" hangingPunct="1">
              <a:spcBef>
                <a:spcPct val="0"/>
              </a:spcBef>
              <a:buClrTx/>
              <a:buSzTx/>
              <a:buFontTx/>
              <a:buNone/>
            </a:pPr>
            <a:fld id="{54B02C11-47D2-45B4-B0DE-27E05D5DD105}" type="slidenum">
              <a:rPr kumimoji="1" lang="en-US" altLang="ko-KR" sz="1100" b="1">
                <a:solidFill>
                  <a:schemeClr val="tx1"/>
                </a:solidFill>
                <a:latin typeface="Trebuchet MS" panose="020B0603020202020204" pitchFamily="34" charset="0"/>
                <a:ea typeface="굴림" panose="020B0600000101010101" pitchFamily="50" charset="-127"/>
              </a:rPr>
              <a:pPr algn="r" eaLnBrk="1" latinLnBrk="0" hangingPunct="1">
                <a:spcBef>
                  <a:spcPct val="0"/>
                </a:spcBef>
                <a:buClrTx/>
                <a:buSzTx/>
                <a:buFontTx/>
                <a:buNone/>
              </a:pPr>
              <a:t>‹#›</a:t>
            </a:fld>
            <a:endParaRPr kumimoji="1" lang="en-US" altLang="ko-KR" sz="1100" b="1">
              <a:solidFill>
                <a:schemeClr val="tx1"/>
              </a:solidFill>
              <a:latin typeface="Trebuchet MS" panose="020B0603020202020204" pitchFamily="34" charset="0"/>
              <a:ea typeface="굴림" panose="020B0600000101010101" pitchFamily="50" charset="-127"/>
            </a:endParaRPr>
          </a:p>
        </p:txBody>
      </p:sp>
    </p:spTree>
    <p:extLst>
      <p:ext uri="{BB962C8B-B14F-4D97-AF65-F5344CB8AC3E}">
        <p14:creationId xmlns:p14="http://schemas.microsoft.com/office/powerpoint/2010/main" val="36397971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5" name="Line 14"/>
          <p:cNvSpPr>
            <a:spLocks noChangeShapeType="1"/>
          </p:cNvSpPr>
          <p:nvPr userDrawn="1"/>
        </p:nvSpPr>
        <p:spPr bwMode="auto">
          <a:xfrm>
            <a:off x="0" y="763588"/>
            <a:ext cx="9144000" cy="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endParaRPr lang="ko-KR" altLang="en-US" dirty="0"/>
          </a:p>
        </p:txBody>
      </p:sp>
      <p:sp>
        <p:nvSpPr>
          <p:cNvPr id="6" name="제목 5"/>
          <p:cNvSpPr>
            <a:spLocks noGrp="1"/>
          </p:cNvSpPr>
          <p:nvPr>
            <p:ph type="title"/>
          </p:nvPr>
        </p:nvSpPr>
        <p:spPr/>
        <p:txBody>
          <a:bodyPr/>
          <a:lstStyle/>
          <a:p>
            <a:r>
              <a:rPr lang="ko-KR" altLang="en-US" smtClean="0"/>
              <a:t>마스터 제목 스타일 편집</a:t>
            </a:r>
            <a:endParaRPr lang="ko-KR" altLang="en-US"/>
          </a:p>
        </p:txBody>
      </p:sp>
      <p:sp>
        <p:nvSpPr>
          <p:cNvPr id="4" name="슬라이드 번호 개체 틀 8"/>
          <p:cNvSpPr txBox="1">
            <a:spLocks/>
          </p:cNvSpPr>
          <p:nvPr userDrawn="1"/>
        </p:nvSpPr>
        <p:spPr bwMode="auto">
          <a:xfrm>
            <a:off x="8770938" y="0"/>
            <a:ext cx="3873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latinLnBrk="1">
              <a:spcBef>
                <a:spcPct val="20000"/>
              </a:spcBef>
              <a:buClr>
                <a:srgbClr val="008000"/>
              </a:buClr>
              <a:buSzPct val="80000"/>
              <a:buFont typeface="Wingdings" panose="05000000000000000000" pitchFamily="2" charset="2"/>
              <a:buChar char="q"/>
              <a:defRPr sz="2400">
                <a:solidFill>
                  <a:srgbClr val="080808"/>
                </a:solidFill>
                <a:latin typeface="Verdana" panose="020B0604030504040204" pitchFamily="34" charset="0"/>
                <a:ea typeface="MS PGothic" panose="020B0600070205080204" pitchFamily="34" charset="-128"/>
              </a:defRPr>
            </a:lvl1pPr>
            <a:lvl2pPr marL="742950" indent="-285750" latinLnBrk="1">
              <a:spcBef>
                <a:spcPct val="20000"/>
              </a:spcBef>
              <a:buClr>
                <a:schemeClr val="tx1"/>
              </a:buClr>
              <a:buChar char="•"/>
              <a:defRPr sz="2000">
                <a:solidFill>
                  <a:srgbClr val="080808"/>
                </a:solidFill>
                <a:latin typeface="Verdana" panose="020B0604030504040204" pitchFamily="34" charset="0"/>
                <a:ea typeface="MS PGothic" panose="020B0600070205080204" pitchFamily="34" charset="-128"/>
              </a:defRPr>
            </a:lvl2pPr>
            <a:lvl3pPr marL="1143000" indent="-228600" latinLnBrk="1">
              <a:spcBef>
                <a:spcPct val="20000"/>
              </a:spcBef>
              <a:buChar char="–"/>
              <a:defRPr>
                <a:solidFill>
                  <a:srgbClr val="080808"/>
                </a:solidFill>
                <a:latin typeface="Verdana" panose="020B0604030504040204" pitchFamily="34" charset="0"/>
                <a:ea typeface="MS PGothic" panose="020B0600070205080204" pitchFamily="34" charset="-128"/>
              </a:defRPr>
            </a:lvl3pPr>
            <a:lvl4pPr marL="1600200" indent="-228600" latinLnBrk="1">
              <a:spcBef>
                <a:spcPct val="20000"/>
              </a:spcBef>
              <a:buClr>
                <a:schemeClr val="tx1"/>
              </a:buClr>
              <a:buSzPct val="90000"/>
              <a:buFont typeface="Wingdings" panose="05000000000000000000" pitchFamily="2" charset="2"/>
              <a:buChar char="Ø"/>
              <a:defRPr sz="1600">
                <a:solidFill>
                  <a:srgbClr val="080808"/>
                </a:solidFill>
                <a:latin typeface="Verdana" panose="020B0604030504040204" pitchFamily="34" charset="0"/>
                <a:ea typeface="MS PGothic" panose="020B0600070205080204" pitchFamily="34" charset="-128"/>
              </a:defRPr>
            </a:lvl4pPr>
            <a:lvl5pPr marL="2057400" indent="-228600" latinLnBrk="1">
              <a:spcBef>
                <a:spcPct val="20000"/>
              </a:spcBef>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
              <a:defRPr sz="1400">
                <a:solidFill>
                  <a:srgbClr val="080808"/>
                </a:solidFill>
                <a:latin typeface="Verdana" panose="020B0604030504040204" pitchFamily="34" charset="0"/>
                <a:ea typeface="MS PGothic" panose="020B0600070205080204" pitchFamily="34" charset="-128"/>
              </a:defRPr>
            </a:lvl9pPr>
          </a:lstStyle>
          <a:p>
            <a:pPr algn="r" eaLnBrk="1" latinLnBrk="0" hangingPunct="1">
              <a:spcBef>
                <a:spcPct val="0"/>
              </a:spcBef>
              <a:buClrTx/>
              <a:buSzTx/>
              <a:buFontTx/>
              <a:buNone/>
            </a:pPr>
            <a:fld id="{54B02C11-47D2-45B4-B0DE-27E05D5DD105}" type="slidenum">
              <a:rPr kumimoji="1" lang="en-US" altLang="ko-KR" sz="1100" b="1">
                <a:solidFill>
                  <a:schemeClr val="tx1"/>
                </a:solidFill>
                <a:latin typeface="Trebuchet MS" panose="020B0603020202020204" pitchFamily="34" charset="0"/>
                <a:ea typeface="굴림" panose="020B0600000101010101" pitchFamily="50" charset="-127"/>
              </a:rPr>
              <a:pPr algn="r" eaLnBrk="1" latinLnBrk="0" hangingPunct="1">
                <a:spcBef>
                  <a:spcPct val="0"/>
                </a:spcBef>
                <a:buClrTx/>
                <a:buSzTx/>
                <a:buFontTx/>
                <a:buNone/>
              </a:pPr>
              <a:t>‹#›</a:t>
            </a:fld>
            <a:endParaRPr kumimoji="1" lang="en-US" altLang="ko-KR" sz="1100" b="1">
              <a:solidFill>
                <a:schemeClr val="tx1"/>
              </a:solidFill>
              <a:latin typeface="Trebuchet MS" panose="020B0603020202020204" pitchFamily="34" charset="0"/>
              <a:ea typeface="굴림" panose="020B0600000101010101" pitchFamily="50" charset="-127"/>
            </a:endParaRPr>
          </a:p>
        </p:txBody>
      </p:sp>
    </p:spTree>
    <p:extLst>
      <p:ext uri="{BB962C8B-B14F-4D97-AF65-F5344CB8AC3E}">
        <p14:creationId xmlns:p14="http://schemas.microsoft.com/office/powerpoint/2010/main" val="21132174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000" y="115200"/>
            <a:ext cx="9000000" cy="504000"/>
          </a:xfrm>
          <a:prstGeom prst="rect">
            <a:avLst/>
          </a:prstGeom>
        </p:spPr>
        <p:txBody>
          <a:bodyPr vert="horz" lIns="91440" tIns="45720" rIns="91440" bIns="45720" rtlCol="0" anchor="ctr">
            <a:normAutofit/>
          </a:bodyPr>
          <a:lstStyle/>
          <a:p>
            <a:r>
              <a:rPr lang="ko-KR" altLang="en-US" dirty="0" smtClean="0"/>
              <a:t>마스터 제목 스타일 편집</a:t>
            </a:r>
            <a:endParaRPr lang="en-US" dirty="0"/>
          </a:p>
        </p:txBody>
      </p:sp>
      <p:sp>
        <p:nvSpPr>
          <p:cNvPr id="3" name="Text Placeholder 2"/>
          <p:cNvSpPr>
            <a:spLocks noGrp="1"/>
          </p:cNvSpPr>
          <p:nvPr>
            <p:ph type="body" idx="1"/>
          </p:nvPr>
        </p:nvSpPr>
        <p:spPr>
          <a:xfrm>
            <a:off x="72000" y="784800"/>
            <a:ext cx="9000000" cy="5601600"/>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altLang="ko-KR" dirty="0" smtClean="0"/>
          </a:p>
          <a:p>
            <a:pPr lvl="5"/>
            <a:r>
              <a:rPr lang="ko-KR" altLang="en-US" dirty="0" smtClean="0"/>
              <a:t>여섯째 수준</a:t>
            </a:r>
            <a:endParaRPr lang="en-US" altLang="ko-KR" dirty="0" smtClean="0"/>
          </a:p>
          <a:p>
            <a:pPr lvl="6"/>
            <a:r>
              <a:rPr lang="ko-KR" altLang="en-US" dirty="0" smtClean="0"/>
              <a:t>일곱째 수준</a:t>
            </a:r>
            <a:endParaRPr lang="en-US" dirty="0"/>
          </a:p>
        </p:txBody>
      </p:sp>
      <p:pic>
        <p:nvPicPr>
          <p:cNvPr id="10" name="Picture 2"/>
          <p:cNvPicPr>
            <a:picLocks noChangeAspect="1" noChangeArrowheads="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16416" y="6453527"/>
            <a:ext cx="698902" cy="3600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66247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Lst>
  <p:timing>
    <p:tnLst>
      <p:par>
        <p:cTn id="1" dur="indefinite" restart="never" nodeType="tmRoot"/>
      </p:par>
    </p:tnLst>
  </p:timing>
  <p:txStyles>
    <p:titleStyle>
      <a:lvl1pPr algn="l" defTabSz="914400" rtl="0" eaLnBrk="1" latinLnBrk="1" hangingPunct="1">
        <a:lnSpc>
          <a:spcPct val="90000"/>
        </a:lnSpc>
        <a:spcBef>
          <a:spcPct val="0"/>
        </a:spcBef>
        <a:buNone/>
        <a:defRPr sz="3200" b="1" i="0" kern="1200" baseline="0">
          <a:solidFill>
            <a:srgbClr val="9D003C"/>
          </a:solidFill>
          <a:latin typeface="Calibri" panose="020F0502020204030204" pitchFamily="34" charset="0"/>
          <a:ea typeface="맑은 고딕" panose="020B0503020000020004" pitchFamily="50" charset="-127"/>
          <a:cs typeface="+mj-cs"/>
        </a:defRPr>
      </a:lvl1pPr>
    </p:titleStyle>
    <p:bodyStyle>
      <a:lvl1pPr marL="262800" indent="-262800" algn="l" defTabSz="914400" rtl="0" eaLnBrk="1" latinLnBrk="1" hangingPunct="1">
        <a:lnSpc>
          <a:spcPct val="100000"/>
        </a:lnSpc>
        <a:spcBef>
          <a:spcPts val="0"/>
        </a:spcBef>
        <a:spcAft>
          <a:spcPts val="100"/>
        </a:spcAft>
        <a:buClr>
          <a:schemeClr val="tx1"/>
        </a:buClr>
        <a:buSzPct val="80000"/>
        <a:buFont typeface="Wingdings" panose="05000000000000000000" pitchFamily="2" charset="2"/>
        <a:buChar char=""/>
        <a:defRPr sz="2000" b="1" kern="1200" baseline="0">
          <a:solidFill>
            <a:schemeClr val="tx1"/>
          </a:solidFill>
          <a:latin typeface="Calibri" panose="020F0502020204030204" pitchFamily="34" charset="0"/>
          <a:ea typeface="맑은 고딕" panose="020B0503020000020004" pitchFamily="50" charset="-127"/>
          <a:cs typeface="+mn-cs"/>
        </a:defRPr>
      </a:lvl1pPr>
      <a:lvl2pPr marL="475200" indent="-212400" algn="l" defTabSz="914400" rtl="0" eaLnBrk="1" latinLnBrk="1" hangingPunct="1">
        <a:lnSpc>
          <a:spcPct val="100000"/>
        </a:lnSpc>
        <a:spcBef>
          <a:spcPts val="0"/>
        </a:spcBef>
        <a:spcAft>
          <a:spcPts val="100"/>
        </a:spcAft>
        <a:buClr>
          <a:schemeClr val="tx1"/>
        </a:buClr>
        <a:buFont typeface="Arial" panose="020B0604020202020204" pitchFamily="34" charset="0"/>
        <a:buChar char="•"/>
        <a:defRPr sz="1600" kern="1200" baseline="0">
          <a:solidFill>
            <a:schemeClr val="tx1"/>
          </a:solidFill>
          <a:latin typeface="Calibri" panose="020F0502020204030204" pitchFamily="34" charset="0"/>
          <a:ea typeface="맑은 고딕" panose="020B0503020000020004" pitchFamily="50" charset="-127"/>
          <a:cs typeface="+mn-cs"/>
        </a:defRPr>
      </a:lvl2pPr>
      <a:lvl3pPr marL="702000" indent="-223200" algn="l" defTabSz="914400" rtl="0" eaLnBrk="1" latinLnBrk="1" hangingPunct="1">
        <a:lnSpc>
          <a:spcPct val="100000"/>
        </a:lnSpc>
        <a:spcBef>
          <a:spcPts val="0"/>
        </a:spcBef>
        <a:spcAft>
          <a:spcPts val="100"/>
        </a:spcAft>
        <a:buClr>
          <a:schemeClr val="tx1"/>
        </a:buClr>
        <a:buFont typeface="Calibri" panose="020F0502020204030204" pitchFamily="34" charset="0"/>
        <a:buChar char="—"/>
        <a:defRPr sz="1300" kern="1200" baseline="0">
          <a:solidFill>
            <a:schemeClr val="tx1"/>
          </a:solidFill>
          <a:latin typeface="Calibri" panose="020F0502020204030204" pitchFamily="34" charset="0"/>
          <a:ea typeface="맑은 고딕" panose="020B0503020000020004" pitchFamily="50" charset="-127"/>
          <a:cs typeface="+mn-cs"/>
        </a:defRPr>
      </a:lvl3pPr>
      <a:lvl4pPr marL="925200" indent="-223200" algn="l" defTabSz="914400" rtl="0" eaLnBrk="1" latinLnBrk="1" hangingPunct="1">
        <a:lnSpc>
          <a:spcPct val="100000"/>
        </a:lnSpc>
        <a:spcBef>
          <a:spcPts val="0"/>
        </a:spcBef>
        <a:spcAft>
          <a:spcPts val="100"/>
        </a:spcAft>
        <a:buClr>
          <a:schemeClr val="tx1"/>
        </a:buClr>
        <a:buSzPct val="90000"/>
        <a:buFont typeface="Wingdings" panose="05000000000000000000" pitchFamily="2" charset="2"/>
        <a:buChar char="Ø"/>
        <a:defRPr sz="1200" kern="1200" baseline="0">
          <a:solidFill>
            <a:schemeClr val="tx1"/>
          </a:solidFill>
          <a:latin typeface="Calibri" panose="020F0502020204030204" pitchFamily="34" charset="0"/>
          <a:ea typeface="맑은 고딕" panose="020B0503020000020004" pitchFamily="50" charset="-127"/>
          <a:cs typeface="+mn-cs"/>
        </a:defRPr>
      </a:lvl4pPr>
      <a:lvl5pPr marL="1085400" indent="-228600" algn="l" defTabSz="914400" rtl="0" eaLnBrk="1" latinLnBrk="1" hangingPunct="1">
        <a:lnSpc>
          <a:spcPct val="100000"/>
        </a:lnSpc>
        <a:spcBef>
          <a:spcPts val="0"/>
        </a:spcBef>
        <a:spcAft>
          <a:spcPts val="100"/>
        </a:spcAft>
        <a:buClr>
          <a:schemeClr val="tx1"/>
        </a:buClr>
        <a:buFont typeface="Wingdings" panose="05000000000000000000" pitchFamily="2" charset="2"/>
        <a:buChar char="ü"/>
        <a:defRPr sz="1100" kern="1200" baseline="0">
          <a:solidFill>
            <a:schemeClr val="tx1"/>
          </a:solidFill>
          <a:latin typeface="Calibri" panose="020F0502020204030204" pitchFamily="34" charset="0"/>
          <a:ea typeface="맑은 고딕" panose="020B0503020000020004" pitchFamily="50" charset="-127"/>
          <a:cs typeface="+mn-cs"/>
        </a:defRPr>
      </a:lvl5pPr>
      <a:lvl6pPr marL="1224000" indent="-223200" algn="l" defTabSz="914400" rtl="0" eaLnBrk="1" latinLnBrk="1" hangingPunct="1">
        <a:lnSpc>
          <a:spcPct val="100000"/>
        </a:lnSpc>
        <a:spcBef>
          <a:spcPts val="0"/>
        </a:spcBef>
        <a:spcAft>
          <a:spcPts val="100"/>
        </a:spcAft>
        <a:buClr>
          <a:schemeClr val="tx1"/>
        </a:buClr>
        <a:buSzPct val="80000"/>
        <a:buFont typeface="Wingdings" panose="05000000000000000000" pitchFamily="2" charset="2"/>
        <a:buChar char="v"/>
        <a:defRPr sz="1100" kern="1200">
          <a:solidFill>
            <a:schemeClr val="tx1"/>
          </a:solidFill>
          <a:latin typeface="+mn-lt"/>
          <a:ea typeface="+mn-ea"/>
          <a:cs typeface="+mn-cs"/>
        </a:defRPr>
      </a:lvl6pPr>
      <a:lvl7pPr marL="1404000" indent="-223200" algn="l" defTabSz="914400" rtl="0" eaLnBrk="1" latinLnBrk="1" hangingPunct="1">
        <a:lnSpc>
          <a:spcPct val="100000"/>
        </a:lnSpc>
        <a:spcBef>
          <a:spcPts val="0"/>
        </a:spcBef>
        <a:spcAft>
          <a:spcPts val="100"/>
        </a:spcAft>
        <a:buClr>
          <a:schemeClr val="tx1"/>
        </a:buClr>
        <a:buFont typeface="Wingdings" panose="05000000000000000000" pitchFamily="2" charset="2"/>
        <a:buChar char="§"/>
        <a:defRPr sz="11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emf"/><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047112"/>
            <a:ext cx="7772400" cy="1468800"/>
          </a:xfrm>
        </p:spPr>
        <p:txBody>
          <a:bodyPr/>
          <a:lstStyle/>
          <a:p>
            <a:r>
              <a:rPr lang="en-US" altLang="ko-KR" dirty="0"/>
              <a:t>Discussion on </a:t>
            </a:r>
            <a:r>
              <a:rPr lang="en-US" altLang="ko-KR" dirty="0" smtClean="0"/>
              <a:t/>
            </a:r>
            <a:br>
              <a:rPr lang="en-US" altLang="ko-KR" dirty="0" smtClean="0"/>
            </a:br>
            <a:r>
              <a:rPr lang="en-US" altLang="ko-KR" dirty="0" smtClean="0"/>
              <a:t>Paging for non-3GPP access</a:t>
            </a:r>
            <a:endParaRPr lang="ko-KR" altLang="en-US" dirty="0"/>
          </a:p>
        </p:txBody>
      </p:sp>
      <p:sp>
        <p:nvSpPr>
          <p:cNvPr id="5" name="TextBox 4"/>
          <p:cNvSpPr txBox="1"/>
          <p:nvPr/>
        </p:nvSpPr>
        <p:spPr>
          <a:xfrm>
            <a:off x="117446" y="83889"/>
            <a:ext cx="6143477" cy="1838965"/>
          </a:xfrm>
          <a:prstGeom prst="rect">
            <a:avLst/>
          </a:prstGeom>
          <a:noFill/>
        </p:spPr>
        <p:txBody>
          <a:bodyPr wrap="none" rtlCol="0">
            <a:spAutoFit/>
          </a:bodyPr>
          <a:lstStyle/>
          <a:p>
            <a:pPr lvl="0">
              <a:spcBef>
                <a:spcPct val="0"/>
              </a:spcBef>
              <a:spcAft>
                <a:spcPts val="300"/>
              </a:spcAft>
            </a:pPr>
            <a:r>
              <a:rPr lang="en-US" altLang="ko-KR" sz="1200" b="1" dirty="0">
                <a:solidFill>
                  <a:prstClr val="black"/>
                </a:solidFill>
                <a:latin typeface="Arial" pitchFamily="34" charset="0"/>
                <a:cs typeface="Arial" pitchFamily="34" charset="0"/>
              </a:rPr>
              <a:t>3GPP SA WG 2 </a:t>
            </a:r>
            <a:r>
              <a:rPr lang="en-US" altLang="ko-KR" sz="1200" b="1" dirty="0" smtClean="0">
                <a:solidFill>
                  <a:prstClr val="black"/>
                </a:solidFill>
                <a:latin typeface="Arial" pitchFamily="34" charset="0"/>
                <a:cs typeface="Arial" pitchFamily="34" charset="0"/>
              </a:rPr>
              <a:t>Meeting#125</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smtClean="0">
                <a:solidFill>
                  <a:prstClr val="black"/>
                </a:solidFill>
                <a:latin typeface="Arial" pitchFamily="34" charset="0"/>
                <a:cs typeface="Arial" pitchFamily="34" charset="0"/>
              </a:rPr>
              <a:t>22 - 26 </a:t>
            </a:r>
            <a:r>
              <a:rPr lang="en-US" altLang="ko-KR" sz="1200" b="1" dirty="0">
                <a:solidFill>
                  <a:prstClr val="black"/>
                </a:solidFill>
                <a:latin typeface="Arial" pitchFamily="34" charset="0"/>
                <a:cs typeface="Arial" pitchFamily="34" charset="0"/>
              </a:rPr>
              <a:t>January, 2018, Gothenburg, Sweden</a:t>
            </a:r>
            <a:endParaRPr lang="en-US" altLang="ko-KR" sz="1200" b="1" dirty="0" smtClean="0">
              <a:solidFill>
                <a:prstClr val="black"/>
              </a:solidFill>
              <a:latin typeface="Arial" pitchFamily="34" charset="0"/>
              <a:cs typeface="Arial" pitchFamily="34" charset="0"/>
            </a:endParaRPr>
          </a:p>
          <a:p>
            <a:pPr lvl="0">
              <a:spcBef>
                <a:spcPct val="0"/>
              </a:spcBef>
              <a:spcAft>
                <a:spcPts val="300"/>
              </a:spcAft>
            </a:pP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Source</a:t>
            </a:r>
            <a:r>
              <a:rPr lang="en-US" altLang="ko-KR" sz="1200" b="1" dirty="0" smtClean="0">
                <a:solidFill>
                  <a:prstClr val="black"/>
                </a:solidFill>
                <a:latin typeface="Arial" pitchFamily="34" charset="0"/>
                <a:cs typeface="Arial" pitchFamily="34" charset="0"/>
              </a:rPr>
              <a:t>:		LG Electronics</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Title</a:t>
            </a:r>
            <a:r>
              <a:rPr lang="en-US" altLang="ko-KR" sz="1200" b="1" dirty="0" smtClean="0">
                <a:solidFill>
                  <a:prstClr val="black"/>
                </a:solidFill>
                <a:latin typeface="Arial" pitchFamily="34" charset="0"/>
                <a:cs typeface="Arial" pitchFamily="34" charset="0"/>
              </a:rPr>
              <a:t>:		</a:t>
            </a:r>
            <a:r>
              <a:rPr lang="en-US" altLang="ko-KR" sz="1200" b="1" dirty="0">
                <a:solidFill>
                  <a:prstClr val="black"/>
                </a:solidFill>
                <a:latin typeface="Arial" pitchFamily="34" charset="0"/>
                <a:cs typeface="Arial" pitchFamily="34" charset="0"/>
              </a:rPr>
              <a:t>Discussion on </a:t>
            </a:r>
            <a:r>
              <a:rPr lang="en-US" altLang="ko-KR" sz="1200" b="1" dirty="0" smtClean="0">
                <a:solidFill>
                  <a:prstClr val="black"/>
                </a:solidFill>
                <a:latin typeface="Arial" pitchFamily="34" charset="0"/>
                <a:cs typeface="Arial" pitchFamily="34" charset="0"/>
              </a:rPr>
              <a:t>Paging for non-3GPP access</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Document for:	</a:t>
            </a:r>
            <a:r>
              <a:rPr lang="en-US" altLang="ko-KR" sz="1200" b="1" dirty="0" smtClean="0">
                <a:solidFill>
                  <a:prstClr val="black"/>
                </a:solidFill>
                <a:latin typeface="Arial" pitchFamily="34" charset="0"/>
                <a:cs typeface="Arial" pitchFamily="34" charset="0"/>
              </a:rPr>
              <a:t>Discussion</a:t>
            </a:r>
            <a:endParaRPr lang="en-US" altLang="ko-KR" sz="1200" b="1" dirty="0">
              <a:solidFill>
                <a:prstClr val="black"/>
              </a:solidFill>
              <a:latin typeface="Arial" pitchFamily="34" charset="0"/>
              <a:cs typeface="Arial" pitchFamily="34" charset="0"/>
            </a:endParaRPr>
          </a:p>
          <a:p>
            <a:pPr lvl="0">
              <a:spcBef>
                <a:spcPct val="0"/>
              </a:spcBef>
              <a:spcAft>
                <a:spcPts val="300"/>
              </a:spcAft>
            </a:pPr>
            <a:r>
              <a:rPr lang="en-US" altLang="ko-KR" sz="1200" b="1" dirty="0">
                <a:solidFill>
                  <a:prstClr val="black"/>
                </a:solidFill>
                <a:latin typeface="Arial" pitchFamily="34" charset="0"/>
                <a:cs typeface="Arial" pitchFamily="34" charset="0"/>
              </a:rPr>
              <a:t>Agenda Item:	6.5.10 Non-3GPP access specific functionality and flows</a:t>
            </a:r>
          </a:p>
          <a:p>
            <a:pPr lvl="0">
              <a:spcBef>
                <a:spcPct val="0"/>
              </a:spcBef>
              <a:spcAft>
                <a:spcPts val="300"/>
              </a:spcAft>
            </a:pPr>
            <a:r>
              <a:rPr lang="en-US" altLang="ko-KR" sz="1200" b="1" dirty="0">
                <a:solidFill>
                  <a:prstClr val="black"/>
                </a:solidFill>
                <a:latin typeface="Arial" pitchFamily="34" charset="0"/>
                <a:cs typeface="Arial" pitchFamily="34" charset="0"/>
              </a:rPr>
              <a:t>Work Item / Release:	5GS_Ph1 / Rel-15</a:t>
            </a:r>
          </a:p>
        </p:txBody>
      </p:sp>
      <p:sp>
        <p:nvSpPr>
          <p:cNvPr id="6" name="TextBox 5"/>
          <p:cNvSpPr txBox="1"/>
          <p:nvPr/>
        </p:nvSpPr>
        <p:spPr>
          <a:xfrm>
            <a:off x="7820044" y="83889"/>
            <a:ext cx="1186543" cy="338554"/>
          </a:xfrm>
          <a:prstGeom prst="rect">
            <a:avLst/>
          </a:prstGeom>
          <a:noFill/>
        </p:spPr>
        <p:txBody>
          <a:bodyPr wrap="none" rtlCol="0">
            <a:spAutoFit/>
          </a:bodyPr>
          <a:lstStyle/>
          <a:p>
            <a:pPr lvl="0">
              <a:spcBef>
                <a:spcPct val="0"/>
              </a:spcBef>
              <a:spcAft>
                <a:spcPts val="300"/>
              </a:spcAft>
            </a:pPr>
            <a:r>
              <a:rPr lang="en-US" altLang="ko-KR" sz="1600" b="1" dirty="0">
                <a:solidFill>
                  <a:prstClr val="black"/>
                </a:solidFill>
                <a:latin typeface="Arial" pitchFamily="34" charset="0"/>
                <a:cs typeface="Arial" pitchFamily="34" charset="0"/>
              </a:rPr>
              <a:t>S2-180518</a:t>
            </a:r>
            <a:endParaRPr lang="en-US" altLang="ko-KR" sz="1600" b="1" dirty="0">
              <a:solidFill>
                <a:prstClr val="black"/>
              </a:solidFill>
              <a:latin typeface="Arial" pitchFamily="34" charset="0"/>
              <a:cs typeface="Arial" pitchFamily="34" charset="0"/>
            </a:endParaRPr>
          </a:p>
        </p:txBody>
      </p:sp>
      <p:sp>
        <p:nvSpPr>
          <p:cNvPr id="7" name="제목 1"/>
          <p:cNvSpPr txBox="1">
            <a:spLocks/>
          </p:cNvSpPr>
          <p:nvPr/>
        </p:nvSpPr>
        <p:spPr>
          <a:xfrm>
            <a:off x="685800" y="3348804"/>
            <a:ext cx="7772400" cy="1468800"/>
          </a:xfrm>
          <a:prstGeom prst="rect">
            <a:avLst/>
          </a:prstGeom>
        </p:spPr>
        <p:txBody>
          <a:bodyPr vert="horz" lIns="91440" tIns="45720" rIns="91440" bIns="45720" rtlCol="0" anchor="ctr">
            <a:normAutofit/>
          </a:bodyPr>
          <a:lstStyle>
            <a:lvl1pPr algn="ctr" defTabSz="914400" rtl="0" eaLnBrk="1" latinLnBrk="1" hangingPunct="1">
              <a:lnSpc>
                <a:spcPct val="90000"/>
              </a:lnSpc>
              <a:spcBef>
                <a:spcPct val="0"/>
              </a:spcBef>
              <a:buNone/>
              <a:defRPr sz="3200" b="1" i="0" kern="1200" baseline="0">
                <a:solidFill>
                  <a:srgbClr val="9D003C"/>
                </a:solidFill>
                <a:latin typeface="Calibri" panose="020F0502020204030204" pitchFamily="34" charset="0"/>
                <a:ea typeface="맑은 고딕" panose="020B0503020000020004" pitchFamily="50" charset="-127"/>
                <a:cs typeface="+mj-cs"/>
              </a:defRPr>
            </a:lvl1pPr>
          </a:lstStyle>
          <a:p>
            <a:r>
              <a:rPr lang="en-US" altLang="ko-KR" sz="2000" dirty="0" smtClean="0">
                <a:solidFill>
                  <a:srgbClr val="808080"/>
                </a:solidFill>
              </a:rPr>
              <a:t>LG Electronics</a:t>
            </a:r>
            <a:endParaRPr lang="ko-KR" altLang="en-US" sz="2000" dirty="0">
              <a:solidFill>
                <a:srgbClr val="808080"/>
              </a:solidFill>
            </a:endParaRPr>
          </a:p>
        </p:txBody>
      </p:sp>
    </p:spTree>
    <p:extLst>
      <p:ext uri="{BB962C8B-B14F-4D97-AF65-F5344CB8AC3E}">
        <p14:creationId xmlns:p14="http://schemas.microsoft.com/office/powerpoint/2010/main" val="40561799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Network Triggered Service Request procedure</a:t>
            </a:r>
          </a:p>
        </p:txBody>
      </p:sp>
      <p:sp>
        <p:nvSpPr>
          <p:cNvPr id="3" name="내용 개체 틀 2"/>
          <p:cNvSpPr>
            <a:spLocks noGrp="1"/>
          </p:cNvSpPr>
          <p:nvPr>
            <p:ph idx="1"/>
          </p:nvPr>
        </p:nvSpPr>
        <p:spPr/>
        <p:txBody>
          <a:bodyPr/>
          <a:lstStyle/>
          <a:p>
            <a:r>
              <a:rPr lang="en-US" altLang="ko-KR" dirty="0" smtClean="0"/>
              <a:t>Current description on N3GPP paging</a:t>
            </a:r>
          </a:p>
          <a:p>
            <a:pPr lvl="1"/>
            <a:r>
              <a:rPr lang="en-US" altLang="ko-KR" dirty="0" smtClean="0"/>
              <a:t>AMF behavior in step 4b</a:t>
            </a:r>
          </a:p>
          <a:p>
            <a:pPr lvl="2"/>
            <a:r>
              <a:rPr lang="en-US" altLang="ko-KR" dirty="0" smtClean="0"/>
              <a:t>For 3GPP paging</a:t>
            </a:r>
          </a:p>
          <a:p>
            <a:pPr lvl="3"/>
            <a:r>
              <a:rPr lang="en-GB" altLang="ko-KR" dirty="0">
                <a:solidFill>
                  <a:srgbClr val="3333FF"/>
                </a:solidFill>
              </a:rPr>
              <a:t>If the UE is in CM-IDLE state in 3GPP access</a:t>
            </a:r>
            <a:r>
              <a:rPr lang="en-GB" altLang="ko-KR" dirty="0">
                <a:solidFill>
                  <a:srgbClr val="FF0000"/>
                </a:solidFill>
              </a:rPr>
              <a:t> </a:t>
            </a:r>
            <a:r>
              <a:rPr lang="en-GB" altLang="ko-KR" dirty="0"/>
              <a:t>and the PDU Session ID received from the SMF in step 3a has been associated with 3GPP access and based on local policy the AMF decides to notify the UE through 3GPP access even when UE is in CM-CONNECTED state for non-3GPP access, the </a:t>
            </a:r>
            <a:r>
              <a:rPr lang="en-GB" altLang="ko-KR" dirty="0">
                <a:solidFill>
                  <a:srgbClr val="3333FF"/>
                </a:solidFill>
              </a:rPr>
              <a:t>AMF may send a Paging message to RAN node(s) via 3GPP </a:t>
            </a:r>
            <a:r>
              <a:rPr lang="en-GB" altLang="ko-KR" dirty="0" smtClean="0">
                <a:solidFill>
                  <a:srgbClr val="3333FF"/>
                </a:solidFill>
              </a:rPr>
              <a:t>access</a:t>
            </a:r>
            <a:endParaRPr lang="en-US" altLang="ko-KR" dirty="0">
              <a:solidFill>
                <a:srgbClr val="3333FF"/>
              </a:solidFill>
            </a:endParaRPr>
          </a:p>
          <a:p>
            <a:pPr lvl="2"/>
            <a:r>
              <a:rPr lang="en-US" altLang="ko-KR" dirty="0" smtClean="0"/>
              <a:t>For N3GPP paging</a:t>
            </a:r>
          </a:p>
          <a:p>
            <a:pPr lvl="3"/>
            <a:r>
              <a:rPr lang="en-GB" altLang="ko-KR" dirty="0">
                <a:solidFill>
                  <a:srgbClr val="3333FF"/>
                </a:solidFill>
              </a:rPr>
              <a:t>If the UE is simultaneously registered over 3GPP and non-3GPP accesses in the same PLMN, the UE is in CM-IDLE state in both 3GPP access and non-3GPP access</a:t>
            </a:r>
            <a:r>
              <a:rPr lang="en-GB" altLang="ko-KR" dirty="0"/>
              <a:t>, and the PDU Session ID in step 3a is associated with non-3GPP access, the </a:t>
            </a:r>
            <a:r>
              <a:rPr lang="en-GB" altLang="ko-KR" dirty="0">
                <a:solidFill>
                  <a:srgbClr val="3333FF"/>
                </a:solidFill>
              </a:rPr>
              <a:t>AMF sends a Paging message to RAN node(s) via 3GPP </a:t>
            </a:r>
            <a:r>
              <a:rPr lang="en-GB" altLang="ko-KR" dirty="0" smtClean="0">
                <a:solidFill>
                  <a:srgbClr val="3333FF"/>
                </a:solidFill>
              </a:rPr>
              <a:t>access</a:t>
            </a:r>
          </a:p>
          <a:p>
            <a:pPr lvl="1"/>
            <a:endParaRPr lang="en-US" altLang="ko-KR" dirty="0" smtClean="0"/>
          </a:p>
          <a:p>
            <a:pPr lvl="1"/>
            <a:r>
              <a:rPr lang="en-US" altLang="ko-KR" dirty="0" smtClean="0"/>
              <a:t>UE </a:t>
            </a:r>
            <a:r>
              <a:rPr lang="en-US" altLang="ko-KR" dirty="0"/>
              <a:t>behavior in step </a:t>
            </a:r>
            <a:r>
              <a:rPr lang="en-US" altLang="ko-KR" dirty="0" smtClean="0"/>
              <a:t>6</a:t>
            </a:r>
          </a:p>
          <a:p>
            <a:pPr lvl="2"/>
            <a:r>
              <a:rPr lang="en-US" altLang="ko-KR" dirty="0" smtClean="0"/>
              <a:t>For 3GPP paging</a:t>
            </a:r>
          </a:p>
          <a:p>
            <a:pPr lvl="3"/>
            <a:r>
              <a:rPr lang="en-US" altLang="ko-KR" dirty="0"/>
              <a:t>If the UE is in CM-IDLE state in 3GPP access, upon reception of paging request for a PDU Session associated to 3GPP access, the </a:t>
            </a:r>
            <a:r>
              <a:rPr lang="en-US" altLang="ko-KR" dirty="0">
                <a:solidFill>
                  <a:srgbClr val="3333FF"/>
                </a:solidFill>
              </a:rPr>
              <a:t>UE initiates the UE Triggered Service Request procedure </a:t>
            </a:r>
            <a:r>
              <a:rPr lang="en-US" altLang="ko-KR" dirty="0"/>
              <a:t>(clause 4.2.3.2)</a:t>
            </a:r>
            <a:endParaRPr lang="en-US" altLang="ko-KR" dirty="0" smtClean="0"/>
          </a:p>
          <a:p>
            <a:pPr lvl="2"/>
            <a:r>
              <a:rPr lang="en-US" altLang="ko-KR" dirty="0" smtClean="0"/>
              <a:t>For N3GPP paging</a:t>
            </a:r>
            <a:endParaRPr lang="en-US" altLang="ko-KR" dirty="0"/>
          </a:p>
          <a:p>
            <a:pPr lvl="3"/>
            <a:r>
              <a:rPr lang="en-US" altLang="ko-KR" dirty="0"/>
              <a:t>If the UE is in CM-IDLE state in both non-3GPP and 3GPP accesses, upon reception of paging request for a PDU Session associated to non-3GPP access, the </a:t>
            </a:r>
            <a:r>
              <a:rPr lang="en-US" altLang="ko-KR" dirty="0">
                <a:solidFill>
                  <a:srgbClr val="3333FF"/>
                </a:solidFill>
              </a:rPr>
              <a:t>UE </a:t>
            </a:r>
            <a:r>
              <a:rPr lang="en-US" altLang="ko-KR" b="1" u="sng" dirty="0">
                <a:solidFill>
                  <a:srgbClr val="3333FF"/>
                </a:solidFill>
              </a:rPr>
              <a:t>may</a:t>
            </a:r>
            <a:r>
              <a:rPr lang="en-US" altLang="ko-KR" dirty="0">
                <a:solidFill>
                  <a:srgbClr val="3333FF"/>
                </a:solidFill>
              </a:rPr>
              <a:t> initiate the UE Triggered Service Request procedure (clause 4.2.3.2) which shall contain the List Of Allowed PDU Sessions that can be re-activated over the 3GPP </a:t>
            </a:r>
            <a:r>
              <a:rPr lang="en-US" altLang="ko-KR" dirty="0" smtClean="0">
                <a:solidFill>
                  <a:srgbClr val="3333FF"/>
                </a:solidFill>
              </a:rPr>
              <a:t>access</a:t>
            </a:r>
          </a:p>
        </p:txBody>
      </p:sp>
    </p:spTree>
    <p:extLst>
      <p:ext uri="{BB962C8B-B14F-4D97-AF65-F5344CB8AC3E}">
        <p14:creationId xmlns:p14="http://schemas.microsoft.com/office/powerpoint/2010/main" val="158343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a:t>Paging issue for N3GPP</a:t>
            </a:r>
            <a:endParaRPr lang="ko-KR" altLang="en-US" dirty="0"/>
          </a:p>
        </p:txBody>
      </p:sp>
      <p:sp>
        <p:nvSpPr>
          <p:cNvPr id="3" name="내용 개체 틀 2"/>
          <p:cNvSpPr>
            <a:spLocks noGrp="1"/>
          </p:cNvSpPr>
          <p:nvPr>
            <p:ph idx="1"/>
          </p:nvPr>
        </p:nvSpPr>
        <p:spPr/>
        <p:txBody>
          <a:bodyPr/>
          <a:lstStyle/>
          <a:p>
            <a:r>
              <a:rPr lang="en-US" altLang="ko-KR" dirty="0"/>
              <a:t>Scenario needs to be discussed</a:t>
            </a:r>
          </a:p>
          <a:p>
            <a:pPr lvl="1"/>
            <a:r>
              <a:rPr lang="en-US" altLang="ko-KR" dirty="0"/>
              <a:t>UE is in CM-IDLE in 3GPP and N3GPP.</a:t>
            </a:r>
          </a:p>
          <a:p>
            <a:pPr lvl="1"/>
            <a:r>
              <a:rPr lang="en-US" altLang="ko-KR" dirty="0" smtClean="0"/>
              <a:t>AMF </a:t>
            </a:r>
            <a:r>
              <a:rPr lang="en-US" altLang="ko-KR" dirty="0"/>
              <a:t>receives N3GPP PDU Session related notification first (</a:t>
            </a:r>
            <a:r>
              <a:rPr lang="en-US" altLang="ko-KR" dirty="0" smtClean="0"/>
              <a:t>①)</a:t>
            </a:r>
          </a:p>
          <a:p>
            <a:pPr lvl="1"/>
            <a:r>
              <a:rPr lang="en-US" altLang="ko-KR" dirty="0" smtClean="0"/>
              <a:t>AMF receives 3GPP </a:t>
            </a:r>
            <a:r>
              <a:rPr lang="en-US" altLang="ko-KR" dirty="0"/>
              <a:t>PDU Session related </a:t>
            </a:r>
            <a:r>
              <a:rPr lang="en-US" altLang="ko-KR" dirty="0" smtClean="0"/>
              <a:t>notification </a:t>
            </a:r>
            <a:r>
              <a:rPr lang="en-US" altLang="ko-KR" dirty="0"/>
              <a:t>later (</a:t>
            </a:r>
            <a:r>
              <a:rPr lang="en-US" altLang="ko-KR" dirty="0" smtClean="0"/>
              <a:t>⑤)</a:t>
            </a:r>
            <a:endParaRPr lang="ko-KR" altLang="en-US" dirty="0"/>
          </a:p>
        </p:txBody>
      </p:sp>
      <p:pic>
        <p:nvPicPr>
          <p:cNvPr id="30" name="그림 29"/>
          <p:cNvPicPr>
            <a:picLocks noChangeAspect="1"/>
          </p:cNvPicPr>
          <p:nvPr/>
        </p:nvPicPr>
        <p:blipFill>
          <a:blip r:embed="rId3"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834640" y="2443263"/>
            <a:ext cx="800500" cy="601709"/>
          </a:xfrm>
          <a:prstGeom prst="rect">
            <a:avLst/>
          </a:prstGeom>
        </p:spPr>
      </p:pic>
      <p:sp>
        <p:nvSpPr>
          <p:cNvPr id="31" name="TextBox 30"/>
          <p:cNvSpPr txBox="1"/>
          <p:nvPr/>
        </p:nvSpPr>
        <p:spPr>
          <a:xfrm>
            <a:off x="3011912" y="2980308"/>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32" name="그림 31"/>
          <p:cNvPicPr>
            <a:picLocks noChangeAspect="1"/>
          </p:cNvPicPr>
          <p:nvPr/>
        </p:nvPicPr>
        <p:blipFill>
          <a:blip r:embed="rId4"/>
          <a:stretch>
            <a:fillRect/>
          </a:stretch>
        </p:blipFill>
        <p:spPr>
          <a:xfrm>
            <a:off x="5537315" y="2417109"/>
            <a:ext cx="469667" cy="634998"/>
          </a:xfrm>
          <a:prstGeom prst="rect">
            <a:avLst/>
          </a:prstGeom>
        </p:spPr>
      </p:pic>
      <p:sp>
        <p:nvSpPr>
          <p:cNvPr id="33" name="TextBox 32"/>
          <p:cNvSpPr txBox="1"/>
          <p:nvPr/>
        </p:nvSpPr>
        <p:spPr>
          <a:xfrm>
            <a:off x="5541155" y="3023532"/>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34" name="직선 화살표 연결선 33"/>
          <p:cNvCxnSpPr/>
          <p:nvPr/>
        </p:nvCxnSpPr>
        <p:spPr>
          <a:xfrm flipH="1">
            <a:off x="3791146" y="2826332"/>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35" name="그림 34"/>
          <p:cNvPicPr>
            <a:picLocks noChangeAspect="1"/>
          </p:cNvPicPr>
          <p:nvPr/>
        </p:nvPicPr>
        <p:blipFill>
          <a:blip r:embed="rId4"/>
          <a:stretch>
            <a:fillRect/>
          </a:stretch>
        </p:blipFill>
        <p:spPr>
          <a:xfrm>
            <a:off x="7901766" y="1704875"/>
            <a:ext cx="469667" cy="634998"/>
          </a:xfrm>
          <a:prstGeom prst="rect">
            <a:avLst/>
          </a:prstGeom>
        </p:spPr>
      </p:pic>
      <p:sp>
        <p:nvSpPr>
          <p:cNvPr id="36" name="TextBox 35"/>
          <p:cNvSpPr txBox="1"/>
          <p:nvPr/>
        </p:nvSpPr>
        <p:spPr>
          <a:xfrm>
            <a:off x="7362189" y="2262959"/>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pic>
        <p:nvPicPr>
          <p:cNvPr id="37" name="그림 36"/>
          <p:cNvPicPr>
            <a:picLocks noChangeAspect="1"/>
          </p:cNvPicPr>
          <p:nvPr/>
        </p:nvPicPr>
        <p:blipFill>
          <a:blip r:embed="rId4"/>
          <a:stretch>
            <a:fillRect/>
          </a:stretch>
        </p:blipFill>
        <p:spPr>
          <a:xfrm>
            <a:off x="7901766" y="2734469"/>
            <a:ext cx="469667" cy="634998"/>
          </a:xfrm>
          <a:prstGeom prst="rect">
            <a:avLst/>
          </a:prstGeom>
        </p:spPr>
      </p:pic>
      <p:sp>
        <p:nvSpPr>
          <p:cNvPr id="38" name="TextBox 37"/>
          <p:cNvSpPr txBox="1"/>
          <p:nvPr/>
        </p:nvSpPr>
        <p:spPr>
          <a:xfrm>
            <a:off x="7412684" y="3292553"/>
            <a:ext cx="144783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(3GPP PDU Session)</a:t>
            </a:r>
            <a:endParaRPr lang="ko-KR" altLang="en-US" sz="1200" b="1" dirty="0"/>
          </a:p>
        </p:txBody>
      </p:sp>
      <p:sp>
        <p:nvSpPr>
          <p:cNvPr id="39" name="TextBox 38"/>
          <p:cNvSpPr txBox="1"/>
          <p:nvPr/>
        </p:nvSpPr>
        <p:spPr>
          <a:xfrm>
            <a:off x="6238285" y="2235828"/>
            <a:ext cx="1491114" cy="261610"/>
          </a:xfrm>
          <a:prstGeom prst="rect">
            <a:avLst/>
          </a:prstGeom>
          <a:noFill/>
        </p:spPr>
        <p:txBody>
          <a:bodyPr wrap="none" rtlCol="0">
            <a:spAutoFit/>
          </a:bodyPr>
          <a:lstStyle/>
          <a:p>
            <a:r>
              <a:rPr lang="en-US" altLang="ko-KR" sz="1100" dirty="0" smtClean="0"/>
              <a:t>① N3GPP PDU Session</a:t>
            </a:r>
          </a:p>
        </p:txBody>
      </p:sp>
      <p:cxnSp>
        <p:nvCxnSpPr>
          <p:cNvPr id="40" name="직선 화살표 연결선 39"/>
          <p:cNvCxnSpPr/>
          <p:nvPr/>
        </p:nvCxnSpPr>
        <p:spPr>
          <a:xfrm flipH="1">
            <a:off x="6139457" y="2401379"/>
            <a:ext cx="1620132" cy="333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직선 화살표 연결선 40"/>
          <p:cNvCxnSpPr/>
          <p:nvPr/>
        </p:nvCxnSpPr>
        <p:spPr>
          <a:xfrm flipH="1" flipV="1">
            <a:off x="6139457" y="2854113"/>
            <a:ext cx="1635798" cy="258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205117" y="3000831"/>
            <a:ext cx="1399742" cy="261610"/>
          </a:xfrm>
          <a:prstGeom prst="rect">
            <a:avLst/>
          </a:prstGeom>
          <a:noFill/>
        </p:spPr>
        <p:txBody>
          <a:bodyPr wrap="none" rtlCol="0">
            <a:spAutoFit/>
          </a:bodyPr>
          <a:lstStyle/>
          <a:p>
            <a:r>
              <a:rPr lang="en-US" altLang="ko-KR" sz="1100" dirty="0">
                <a:ea typeface="바탕" panose="02030600000101010101" pitchFamily="18" charset="-127"/>
              </a:rPr>
              <a:t>⑤</a:t>
            </a:r>
            <a:r>
              <a:rPr lang="en-US" altLang="ko-KR" sz="1100" dirty="0" smtClean="0"/>
              <a:t> 3GPP PDU Session</a:t>
            </a:r>
          </a:p>
        </p:txBody>
      </p:sp>
      <p:pic>
        <p:nvPicPr>
          <p:cNvPr id="43" name="그림 42"/>
          <p:cNvPicPr>
            <a:picLocks noChangeAspect="1"/>
          </p:cNvPicPr>
          <p:nvPr/>
        </p:nvPicPr>
        <p:blipFill rotWithShape="1">
          <a:blip r:embed="rId5" cstate="print">
            <a:extLst>
              <a:ext uri="{28A0092B-C50C-407E-A947-70E740481C1C}">
                <a14:useLocalDpi xmlns:a14="http://schemas.microsoft.com/office/drawing/2010/main" val="0"/>
              </a:ext>
            </a:extLst>
          </a:blip>
          <a:srcRect l="1786" t="7377" r="77321" b="7746"/>
          <a:stretch/>
        </p:blipFill>
        <p:spPr>
          <a:xfrm>
            <a:off x="745959" y="2480326"/>
            <a:ext cx="297148" cy="586676"/>
          </a:xfrm>
          <a:prstGeom prst="rect">
            <a:avLst/>
          </a:prstGeom>
        </p:spPr>
      </p:pic>
      <p:sp>
        <p:nvSpPr>
          <p:cNvPr id="44" name="TextBox 43"/>
          <p:cNvSpPr txBox="1"/>
          <p:nvPr/>
        </p:nvSpPr>
        <p:spPr>
          <a:xfrm>
            <a:off x="714035" y="3009854"/>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45" name="직선 화살표 연결선 44"/>
          <p:cNvCxnSpPr/>
          <p:nvPr/>
        </p:nvCxnSpPr>
        <p:spPr>
          <a:xfrm flipH="1">
            <a:off x="1265862" y="2826332"/>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254971" y="2528742"/>
            <a:ext cx="1662635" cy="261610"/>
          </a:xfrm>
          <a:prstGeom prst="rect">
            <a:avLst/>
          </a:prstGeom>
          <a:noFill/>
        </p:spPr>
        <p:txBody>
          <a:bodyPr wrap="none" rtlCol="0">
            <a:spAutoFit/>
          </a:bodyPr>
          <a:lstStyle/>
          <a:p>
            <a:r>
              <a:rPr lang="en-US" altLang="ko-KR" sz="1100" dirty="0">
                <a:ea typeface="바탕" panose="02030600000101010101" pitchFamily="18" charset="-127"/>
              </a:rPr>
              <a:t>③ </a:t>
            </a:r>
            <a:r>
              <a:rPr lang="en-US" altLang="ko-KR" sz="1100" dirty="0" smtClean="0"/>
              <a:t>Paging (N3GPP access)</a:t>
            </a:r>
          </a:p>
        </p:txBody>
      </p:sp>
      <p:sp>
        <p:nvSpPr>
          <p:cNvPr id="47" name="TextBox 46"/>
          <p:cNvSpPr txBox="1"/>
          <p:nvPr/>
        </p:nvSpPr>
        <p:spPr>
          <a:xfrm>
            <a:off x="3608035" y="2534410"/>
            <a:ext cx="2161169" cy="261610"/>
          </a:xfrm>
          <a:prstGeom prst="rect">
            <a:avLst/>
          </a:prstGeom>
          <a:noFill/>
        </p:spPr>
        <p:txBody>
          <a:bodyPr wrap="none" rtlCol="0">
            <a:spAutoFit/>
          </a:bodyPr>
          <a:lstStyle/>
          <a:p>
            <a:r>
              <a:rPr lang="en-US" altLang="ko-KR" sz="1100" dirty="0">
                <a:ea typeface="바탕" panose="02030600000101010101" pitchFamily="18" charset="-127"/>
              </a:rPr>
              <a:t>② </a:t>
            </a:r>
            <a:r>
              <a:rPr lang="en-US" altLang="ko-KR" sz="1100" dirty="0" smtClean="0"/>
              <a:t>Paging Request (N3GPP access)</a:t>
            </a:r>
          </a:p>
        </p:txBody>
      </p:sp>
      <p:sp>
        <p:nvSpPr>
          <p:cNvPr id="48" name="TextBox 47"/>
          <p:cNvSpPr txBox="1"/>
          <p:nvPr/>
        </p:nvSpPr>
        <p:spPr>
          <a:xfrm>
            <a:off x="4988527" y="3274594"/>
            <a:ext cx="1561354" cy="430887"/>
          </a:xfrm>
          <a:prstGeom prst="rect">
            <a:avLst/>
          </a:prstGeom>
          <a:noFill/>
        </p:spPr>
        <p:txBody>
          <a:bodyPr wrap="square" rtlCol="0">
            <a:spAutoFit/>
          </a:bodyPr>
          <a:lstStyle/>
          <a:p>
            <a:r>
              <a:rPr lang="en-US" altLang="ko-KR" sz="1100" dirty="0" smtClean="0">
                <a:ea typeface="바탕" panose="02030600000101010101" pitchFamily="18" charset="-127"/>
              </a:rPr>
              <a:t>⑥ </a:t>
            </a:r>
            <a:r>
              <a:rPr lang="en-US" altLang="ko-KR" sz="1100" dirty="0" smtClean="0"/>
              <a:t>AMF decides to just wait for UE response</a:t>
            </a:r>
          </a:p>
        </p:txBody>
      </p:sp>
      <p:sp>
        <p:nvSpPr>
          <p:cNvPr id="49" name="TextBox 48"/>
          <p:cNvSpPr txBox="1"/>
          <p:nvPr/>
        </p:nvSpPr>
        <p:spPr>
          <a:xfrm>
            <a:off x="3608035" y="3943126"/>
            <a:ext cx="2055371" cy="261610"/>
          </a:xfrm>
          <a:prstGeom prst="rect">
            <a:avLst/>
          </a:prstGeom>
          <a:noFill/>
        </p:spPr>
        <p:txBody>
          <a:bodyPr wrap="none" rtlCol="0">
            <a:spAutoFit/>
          </a:bodyPr>
          <a:lstStyle/>
          <a:p>
            <a:r>
              <a:rPr lang="en-US" altLang="ko-KR" sz="1100" dirty="0">
                <a:ea typeface="바탕" panose="02030600000101010101" pitchFamily="18" charset="-127"/>
              </a:rPr>
              <a:t>⑧ </a:t>
            </a:r>
            <a:r>
              <a:rPr lang="en-US" altLang="ko-KR" sz="1100" dirty="0" smtClean="0"/>
              <a:t>Paging </a:t>
            </a:r>
            <a:r>
              <a:rPr lang="en-US" altLang="ko-KR" sz="1100" dirty="0"/>
              <a:t>Request </a:t>
            </a:r>
            <a:r>
              <a:rPr lang="en-US" altLang="ko-KR" sz="1100" dirty="0" smtClean="0"/>
              <a:t>(3GPP </a:t>
            </a:r>
            <a:r>
              <a:rPr lang="en-US" altLang="ko-KR" sz="1100" dirty="0"/>
              <a:t>access)</a:t>
            </a:r>
          </a:p>
        </p:txBody>
      </p:sp>
      <p:sp>
        <p:nvSpPr>
          <p:cNvPr id="50" name="TextBox 49"/>
          <p:cNvSpPr txBox="1"/>
          <p:nvPr/>
        </p:nvSpPr>
        <p:spPr>
          <a:xfrm>
            <a:off x="159503" y="3237009"/>
            <a:ext cx="1538243" cy="430887"/>
          </a:xfrm>
          <a:prstGeom prst="rect">
            <a:avLst/>
          </a:prstGeom>
          <a:noFill/>
        </p:spPr>
        <p:txBody>
          <a:bodyPr wrap="square" rtlCol="0">
            <a:spAutoFit/>
          </a:bodyPr>
          <a:lstStyle/>
          <a:p>
            <a:r>
              <a:rPr lang="en-US" altLang="ko-KR" sz="1100" dirty="0">
                <a:ea typeface="바탕" panose="02030600000101010101" pitchFamily="18" charset="-127"/>
              </a:rPr>
              <a:t>④</a:t>
            </a:r>
            <a:r>
              <a:rPr lang="en-US" altLang="ko-KR" sz="1100" dirty="0" smtClean="0">
                <a:ea typeface="바탕" panose="02030600000101010101" pitchFamily="18" charset="-127"/>
              </a:rPr>
              <a:t> </a:t>
            </a:r>
            <a:r>
              <a:rPr lang="en-US" altLang="ko-KR" sz="1100" dirty="0"/>
              <a:t>UE </a:t>
            </a:r>
            <a:r>
              <a:rPr lang="en-US" altLang="ko-KR" sz="1100" dirty="0" smtClean="0"/>
              <a:t>decides NOT to respond </a:t>
            </a:r>
            <a:r>
              <a:rPr lang="en-US" altLang="ko-KR" sz="1100" dirty="0"/>
              <a:t>to </a:t>
            </a:r>
            <a:r>
              <a:rPr lang="en-US" altLang="ko-KR" sz="1100" dirty="0" smtClean="0"/>
              <a:t>Paging</a:t>
            </a:r>
          </a:p>
        </p:txBody>
      </p:sp>
      <p:cxnSp>
        <p:nvCxnSpPr>
          <p:cNvPr id="51" name="직선 화살표 연결선 50"/>
          <p:cNvCxnSpPr/>
          <p:nvPr/>
        </p:nvCxnSpPr>
        <p:spPr>
          <a:xfrm flipH="1">
            <a:off x="3781115" y="2826332"/>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직선 화살표 연결선 52"/>
          <p:cNvCxnSpPr/>
          <p:nvPr/>
        </p:nvCxnSpPr>
        <p:spPr>
          <a:xfrm flipH="1">
            <a:off x="3791145" y="4203096"/>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직선 화살표 연결선 53"/>
          <p:cNvCxnSpPr/>
          <p:nvPr/>
        </p:nvCxnSpPr>
        <p:spPr>
          <a:xfrm flipH="1">
            <a:off x="1276753" y="4239076"/>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265862" y="3941486"/>
            <a:ext cx="1571264" cy="261610"/>
          </a:xfrm>
          <a:prstGeom prst="rect">
            <a:avLst/>
          </a:prstGeom>
          <a:noFill/>
        </p:spPr>
        <p:txBody>
          <a:bodyPr wrap="none" rtlCol="0">
            <a:spAutoFit/>
          </a:bodyPr>
          <a:lstStyle/>
          <a:p>
            <a:r>
              <a:rPr lang="en-US" altLang="ko-KR" sz="1100" dirty="0" smtClean="0">
                <a:ea typeface="바탕" panose="02030600000101010101" pitchFamily="18" charset="-127"/>
              </a:rPr>
              <a:t>⑨ </a:t>
            </a:r>
            <a:r>
              <a:rPr lang="en-US" altLang="ko-KR" sz="1100" dirty="0" smtClean="0"/>
              <a:t>Paging (3GPP access)</a:t>
            </a:r>
          </a:p>
        </p:txBody>
      </p:sp>
      <p:cxnSp>
        <p:nvCxnSpPr>
          <p:cNvPr id="56" name="직선 화살표 연결선 55"/>
          <p:cNvCxnSpPr/>
          <p:nvPr/>
        </p:nvCxnSpPr>
        <p:spPr>
          <a:xfrm flipH="1">
            <a:off x="1276754" y="4585592"/>
            <a:ext cx="4107099"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7" name="TextBox 56"/>
              <p:cNvSpPr txBox="1"/>
              <p:nvPr/>
            </p:nvSpPr>
            <p:spPr>
              <a:xfrm>
                <a:off x="2594330" y="4323981"/>
                <a:ext cx="1281120" cy="261610"/>
              </a:xfrm>
              <a:prstGeom prst="rect">
                <a:avLst/>
              </a:prstGeom>
              <a:noFill/>
            </p:spPr>
            <p:txBody>
              <a:bodyPr wrap="none" rtlCol="0">
                <a:spAutoFit/>
              </a:bodyPr>
              <a:lstStyle/>
              <a:p>
                <a14:m>
                  <m:oMath xmlns:m="http://schemas.openxmlformats.org/officeDocument/2006/math">
                    <m:r>
                      <a:rPr lang="en-US" altLang="ko-KR" sz="1100" i="1" dirty="0" smtClean="0">
                        <a:latin typeface="Cambria Math" panose="02040503050406030204" pitchFamily="18" charset="0"/>
                        <a:ea typeface="바탕" panose="02030600000101010101" pitchFamily="18" charset="-127"/>
                      </a:rPr>
                      <m:t>⑩</m:t>
                    </m:r>
                  </m:oMath>
                </a14:m>
                <a:r>
                  <a:rPr lang="en-US" altLang="ko-KR" sz="1100" dirty="0" smtClean="0">
                    <a:ea typeface="바탕" panose="02030600000101010101" pitchFamily="18" charset="-127"/>
                  </a:rPr>
                  <a:t> </a:t>
                </a:r>
                <a:r>
                  <a:rPr lang="en-US" altLang="ko-KR" sz="1100" dirty="0" smtClean="0"/>
                  <a:t>Service Request</a:t>
                </a:r>
              </a:p>
            </p:txBody>
          </p:sp>
        </mc:Choice>
        <mc:Fallback xmlns="">
          <p:sp>
            <p:nvSpPr>
              <p:cNvPr id="57" name="TextBox 56"/>
              <p:cNvSpPr txBox="1">
                <a:spLocks noRot="1" noChangeAspect="1" noMove="1" noResize="1" noEditPoints="1" noAdjustHandles="1" noChangeArrowheads="1" noChangeShapeType="1" noTextEdit="1"/>
              </p:cNvSpPr>
              <p:nvPr/>
            </p:nvSpPr>
            <p:spPr>
              <a:xfrm>
                <a:off x="2594330" y="4323981"/>
                <a:ext cx="1281120" cy="261610"/>
              </a:xfrm>
              <a:prstGeom prst="rect">
                <a:avLst/>
              </a:prstGeom>
              <a:blipFill>
                <a:blip r:embed="rId6"/>
                <a:stretch>
                  <a:fillRect b="-16279"/>
                </a:stretch>
              </a:blipFill>
            </p:spPr>
            <p:txBody>
              <a:bodyPr/>
              <a:lstStyle/>
              <a:p>
                <a:r>
                  <a:rPr lang="ko-KR" altLang="en-US">
                    <a:noFill/>
                  </a:rPr>
                  <a:t> </a:t>
                </a:r>
              </a:p>
            </p:txBody>
          </p:sp>
        </mc:Fallback>
      </mc:AlternateContent>
      <p:cxnSp>
        <p:nvCxnSpPr>
          <p:cNvPr id="61" name="직선 연결선 60"/>
          <p:cNvCxnSpPr/>
          <p:nvPr/>
        </p:nvCxnSpPr>
        <p:spPr>
          <a:xfrm>
            <a:off x="440110" y="5794045"/>
            <a:ext cx="8127050" cy="0"/>
          </a:xfrm>
          <a:prstGeom prst="line">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8217608" y="5810325"/>
            <a:ext cx="660758" cy="246221"/>
          </a:xfrm>
          <a:prstGeom prst="rect">
            <a:avLst/>
          </a:prstGeom>
          <a:noFill/>
        </p:spPr>
        <p:txBody>
          <a:bodyPr wrap="none" rtlCol="0">
            <a:spAutoFit/>
          </a:bodyPr>
          <a:lstStyle/>
          <a:p>
            <a:r>
              <a:rPr lang="en-US" altLang="ko-KR" sz="1000" dirty="0" smtClean="0"/>
              <a:t>Time line</a:t>
            </a:r>
            <a:endParaRPr lang="ko-KR" altLang="en-US" sz="1000" dirty="0"/>
          </a:p>
        </p:txBody>
      </p:sp>
      <p:cxnSp>
        <p:nvCxnSpPr>
          <p:cNvPr id="64" name="직선 화살표 연결선 63"/>
          <p:cNvCxnSpPr/>
          <p:nvPr/>
        </p:nvCxnSpPr>
        <p:spPr>
          <a:xfrm>
            <a:off x="889282" y="5411548"/>
            <a:ext cx="0" cy="393582"/>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65" name="TextBox 64"/>
          <p:cNvSpPr txBox="1"/>
          <p:nvPr/>
        </p:nvSpPr>
        <p:spPr>
          <a:xfrm>
            <a:off x="734963" y="5172801"/>
            <a:ext cx="325730" cy="261610"/>
          </a:xfrm>
          <a:prstGeom prst="rect">
            <a:avLst/>
          </a:prstGeom>
          <a:noFill/>
        </p:spPr>
        <p:txBody>
          <a:bodyPr wrap="none" rtlCol="0">
            <a:spAutoFit/>
          </a:bodyPr>
          <a:lstStyle/>
          <a:p>
            <a:r>
              <a:rPr lang="en-US" altLang="ko-KR" sz="1100" dirty="0" smtClean="0"/>
              <a:t>①</a:t>
            </a:r>
          </a:p>
        </p:txBody>
      </p:sp>
      <p:cxnSp>
        <p:nvCxnSpPr>
          <p:cNvPr id="67" name="직선 화살표 연결선 66"/>
          <p:cNvCxnSpPr/>
          <p:nvPr/>
        </p:nvCxnSpPr>
        <p:spPr>
          <a:xfrm flipV="1">
            <a:off x="1000871" y="5781683"/>
            <a:ext cx="0" cy="412890"/>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69" name="직사각형 68"/>
          <p:cNvSpPr/>
          <p:nvPr/>
        </p:nvSpPr>
        <p:spPr>
          <a:xfrm>
            <a:off x="838579" y="6178172"/>
            <a:ext cx="325730" cy="261610"/>
          </a:xfrm>
          <a:prstGeom prst="rect">
            <a:avLst/>
          </a:prstGeom>
        </p:spPr>
        <p:txBody>
          <a:bodyPr wrap="none">
            <a:spAutoFit/>
          </a:bodyPr>
          <a:lstStyle/>
          <a:p>
            <a:r>
              <a:rPr lang="en-US" altLang="ko-KR" sz="1100" dirty="0"/>
              <a:t>②</a:t>
            </a:r>
            <a:endParaRPr lang="ko-KR" altLang="en-US" sz="1100" dirty="0"/>
          </a:p>
        </p:txBody>
      </p:sp>
      <p:cxnSp>
        <p:nvCxnSpPr>
          <p:cNvPr id="70" name="직선 화살표 연결선 69"/>
          <p:cNvCxnSpPr/>
          <p:nvPr/>
        </p:nvCxnSpPr>
        <p:spPr>
          <a:xfrm>
            <a:off x="1551231" y="5411548"/>
            <a:ext cx="0" cy="393582"/>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1396912" y="5172801"/>
            <a:ext cx="325730" cy="261610"/>
          </a:xfrm>
          <a:prstGeom prst="rect">
            <a:avLst/>
          </a:prstGeom>
          <a:noFill/>
        </p:spPr>
        <p:txBody>
          <a:bodyPr wrap="none" rtlCol="0">
            <a:spAutoFit/>
          </a:bodyPr>
          <a:lstStyle/>
          <a:p>
            <a:r>
              <a:rPr lang="en-US" altLang="ko-KR" sz="1100" dirty="0">
                <a:ea typeface="바탕" panose="02030600000101010101" pitchFamily="18" charset="-127"/>
              </a:rPr>
              <a:t>③</a:t>
            </a:r>
            <a:endParaRPr lang="en-US" altLang="ko-KR" sz="1100" dirty="0" smtClean="0"/>
          </a:p>
        </p:txBody>
      </p:sp>
      <p:cxnSp>
        <p:nvCxnSpPr>
          <p:cNvPr id="73" name="직선 화살표 연결선 72"/>
          <p:cNvCxnSpPr/>
          <p:nvPr/>
        </p:nvCxnSpPr>
        <p:spPr>
          <a:xfrm flipV="1">
            <a:off x="1624713" y="5781683"/>
            <a:ext cx="0" cy="412890"/>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74" name="직사각형 73"/>
          <p:cNvSpPr/>
          <p:nvPr/>
        </p:nvSpPr>
        <p:spPr>
          <a:xfrm>
            <a:off x="1462421" y="6178172"/>
            <a:ext cx="325730" cy="261610"/>
          </a:xfrm>
          <a:prstGeom prst="rect">
            <a:avLst/>
          </a:prstGeom>
        </p:spPr>
        <p:txBody>
          <a:bodyPr wrap="none">
            <a:spAutoFit/>
          </a:bodyPr>
          <a:lstStyle/>
          <a:p>
            <a:r>
              <a:rPr lang="en-US" altLang="ko-KR" sz="1100" dirty="0">
                <a:ea typeface="바탕" panose="02030600000101010101" pitchFamily="18" charset="-127"/>
              </a:rPr>
              <a:t>④</a:t>
            </a:r>
            <a:endParaRPr lang="ko-KR" altLang="en-US" sz="1100" dirty="0"/>
          </a:p>
        </p:txBody>
      </p:sp>
      <p:cxnSp>
        <p:nvCxnSpPr>
          <p:cNvPr id="79" name="직선 화살표 연결선 78"/>
          <p:cNvCxnSpPr/>
          <p:nvPr/>
        </p:nvCxnSpPr>
        <p:spPr>
          <a:xfrm>
            <a:off x="1946340" y="5411548"/>
            <a:ext cx="0" cy="393582"/>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1792021" y="5172801"/>
            <a:ext cx="325730" cy="261610"/>
          </a:xfrm>
          <a:prstGeom prst="rect">
            <a:avLst/>
          </a:prstGeom>
          <a:noFill/>
        </p:spPr>
        <p:txBody>
          <a:bodyPr wrap="none" rtlCol="0">
            <a:spAutoFit/>
          </a:bodyPr>
          <a:lstStyle/>
          <a:p>
            <a:r>
              <a:rPr lang="en-US" altLang="ko-KR" sz="1100" dirty="0" smtClean="0">
                <a:ea typeface="바탕" panose="02030600000101010101" pitchFamily="18" charset="-127"/>
              </a:rPr>
              <a:t>⑤</a:t>
            </a:r>
            <a:endParaRPr lang="en-US" altLang="ko-KR" sz="1100" dirty="0" smtClean="0"/>
          </a:p>
        </p:txBody>
      </p:sp>
      <p:cxnSp>
        <p:nvCxnSpPr>
          <p:cNvPr id="83" name="직선 화살표 연결선 82"/>
          <p:cNvCxnSpPr/>
          <p:nvPr/>
        </p:nvCxnSpPr>
        <p:spPr>
          <a:xfrm flipV="1">
            <a:off x="2023924" y="5781683"/>
            <a:ext cx="0" cy="412890"/>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84" name="직사각형 83"/>
          <p:cNvSpPr/>
          <p:nvPr/>
        </p:nvSpPr>
        <p:spPr>
          <a:xfrm>
            <a:off x="1861632" y="6178172"/>
            <a:ext cx="325730" cy="261610"/>
          </a:xfrm>
          <a:prstGeom prst="rect">
            <a:avLst/>
          </a:prstGeom>
        </p:spPr>
        <p:txBody>
          <a:bodyPr wrap="none">
            <a:spAutoFit/>
          </a:bodyPr>
          <a:lstStyle/>
          <a:p>
            <a:r>
              <a:rPr lang="en-US" altLang="ko-KR" sz="1100" dirty="0" smtClean="0">
                <a:ea typeface="바탕" panose="02030600000101010101" pitchFamily="18" charset="-127"/>
              </a:rPr>
              <a:t>⑥</a:t>
            </a:r>
            <a:endParaRPr lang="ko-KR" altLang="en-US" sz="1100" dirty="0"/>
          </a:p>
        </p:txBody>
      </p:sp>
      <p:cxnSp>
        <p:nvCxnSpPr>
          <p:cNvPr id="85" name="직선 화살표 연결선 84"/>
          <p:cNvCxnSpPr/>
          <p:nvPr/>
        </p:nvCxnSpPr>
        <p:spPr>
          <a:xfrm flipV="1">
            <a:off x="6619817" y="5781683"/>
            <a:ext cx="0" cy="412890"/>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89" name="직사각형 88"/>
          <p:cNvSpPr/>
          <p:nvPr/>
        </p:nvSpPr>
        <p:spPr>
          <a:xfrm>
            <a:off x="6456952" y="6178172"/>
            <a:ext cx="325730" cy="261610"/>
          </a:xfrm>
          <a:prstGeom prst="rect">
            <a:avLst/>
          </a:prstGeom>
        </p:spPr>
        <p:txBody>
          <a:bodyPr wrap="none">
            <a:spAutoFit/>
          </a:bodyPr>
          <a:lstStyle/>
          <a:p>
            <a:r>
              <a:rPr lang="en-US" altLang="ko-KR" sz="1100" dirty="0">
                <a:ea typeface="바탕" panose="02030600000101010101" pitchFamily="18" charset="-127"/>
              </a:rPr>
              <a:t>⑦</a:t>
            </a:r>
            <a:endParaRPr lang="ko-KR" altLang="en-US" sz="1100" dirty="0"/>
          </a:p>
        </p:txBody>
      </p:sp>
      <p:cxnSp>
        <p:nvCxnSpPr>
          <p:cNvPr id="91" name="직선 화살표 연결선 90"/>
          <p:cNvCxnSpPr/>
          <p:nvPr/>
        </p:nvCxnSpPr>
        <p:spPr>
          <a:xfrm>
            <a:off x="1000871" y="6058963"/>
            <a:ext cx="5618946" cy="0"/>
          </a:xfrm>
          <a:prstGeom prst="straightConnector1">
            <a:avLst/>
          </a:prstGeom>
          <a:ln>
            <a:headEnd type="triangle"/>
            <a:tailEnd type="triangle"/>
          </a:ln>
        </p:spPr>
        <p:style>
          <a:lnRef idx="2">
            <a:schemeClr val="accent2"/>
          </a:lnRef>
          <a:fillRef idx="0">
            <a:schemeClr val="accent2"/>
          </a:fillRef>
          <a:effectRef idx="1">
            <a:schemeClr val="accent2"/>
          </a:effectRef>
          <a:fontRef idx="minor">
            <a:schemeClr val="tx1"/>
          </a:fontRef>
        </p:style>
      </p:cxnSp>
      <p:sp>
        <p:nvSpPr>
          <p:cNvPr id="92" name="TextBox 91"/>
          <p:cNvSpPr txBox="1"/>
          <p:nvPr/>
        </p:nvSpPr>
        <p:spPr>
          <a:xfrm>
            <a:off x="3219345" y="6060898"/>
            <a:ext cx="1955985" cy="261610"/>
          </a:xfrm>
          <a:prstGeom prst="rect">
            <a:avLst/>
          </a:prstGeom>
          <a:noFill/>
        </p:spPr>
        <p:txBody>
          <a:bodyPr wrap="none" rtlCol="0">
            <a:spAutoFit/>
          </a:bodyPr>
          <a:lstStyle/>
          <a:p>
            <a:r>
              <a:rPr lang="en-US" altLang="ko-KR" sz="1100" dirty="0">
                <a:ea typeface="바탕" panose="02030600000101010101" pitchFamily="18" charset="-127"/>
              </a:rPr>
              <a:t>Paging </a:t>
            </a:r>
            <a:r>
              <a:rPr lang="en-US" altLang="ko-KR" sz="1100" dirty="0" smtClean="0">
                <a:ea typeface="바탕" panose="02030600000101010101" pitchFamily="18" charset="-127"/>
              </a:rPr>
              <a:t>supervise timer </a:t>
            </a:r>
            <a:r>
              <a:rPr lang="en-US" altLang="ko-KR" sz="1100" dirty="0"/>
              <a:t>(T3513)</a:t>
            </a:r>
          </a:p>
        </p:txBody>
      </p:sp>
      <p:cxnSp>
        <p:nvCxnSpPr>
          <p:cNvPr id="93" name="직선 화살표 연결선 92"/>
          <p:cNvCxnSpPr/>
          <p:nvPr/>
        </p:nvCxnSpPr>
        <p:spPr>
          <a:xfrm>
            <a:off x="6746823" y="5411548"/>
            <a:ext cx="0" cy="393582"/>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94" name="TextBox 93"/>
          <p:cNvSpPr txBox="1"/>
          <p:nvPr/>
        </p:nvSpPr>
        <p:spPr>
          <a:xfrm>
            <a:off x="6592504" y="5172801"/>
            <a:ext cx="325730" cy="261610"/>
          </a:xfrm>
          <a:prstGeom prst="rect">
            <a:avLst/>
          </a:prstGeom>
          <a:noFill/>
        </p:spPr>
        <p:txBody>
          <a:bodyPr wrap="none" rtlCol="0">
            <a:spAutoFit/>
          </a:bodyPr>
          <a:lstStyle/>
          <a:p>
            <a:r>
              <a:rPr lang="en-US" altLang="ko-KR" sz="1100" dirty="0">
                <a:ea typeface="바탕" panose="02030600000101010101" pitchFamily="18" charset="-127"/>
              </a:rPr>
              <a:t>⑧</a:t>
            </a:r>
            <a:endParaRPr lang="en-US" altLang="ko-KR" sz="1100" dirty="0" smtClean="0"/>
          </a:p>
        </p:txBody>
      </p:sp>
      <p:cxnSp>
        <p:nvCxnSpPr>
          <p:cNvPr id="95" name="직선 화살표 연결선 94"/>
          <p:cNvCxnSpPr/>
          <p:nvPr/>
        </p:nvCxnSpPr>
        <p:spPr>
          <a:xfrm flipV="1">
            <a:off x="7097582" y="5781683"/>
            <a:ext cx="0" cy="412890"/>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p:sp>
        <p:nvSpPr>
          <p:cNvPr id="96" name="직사각형 95"/>
          <p:cNvSpPr/>
          <p:nvPr/>
        </p:nvSpPr>
        <p:spPr>
          <a:xfrm>
            <a:off x="6935290" y="6178172"/>
            <a:ext cx="325730" cy="261610"/>
          </a:xfrm>
          <a:prstGeom prst="rect">
            <a:avLst/>
          </a:prstGeom>
        </p:spPr>
        <p:txBody>
          <a:bodyPr wrap="none">
            <a:spAutoFit/>
          </a:bodyPr>
          <a:lstStyle/>
          <a:p>
            <a:r>
              <a:rPr lang="en-US" altLang="ko-KR" sz="1100" dirty="0" smtClean="0"/>
              <a:t>⑨</a:t>
            </a:r>
            <a:endParaRPr lang="ko-KR" altLang="en-US" sz="1100" dirty="0"/>
          </a:p>
        </p:txBody>
      </p:sp>
      <p:cxnSp>
        <p:nvCxnSpPr>
          <p:cNvPr id="99" name="직선 화살표 연결선 98"/>
          <p:cNvCxnSpPr/>
          <p:nvPr/>
        </p:nvCxnSpPr>
        <p:spPr>
          <a:xfrm>
            <a:off x="1946340" y="5520578"/>
            <a:ext cx="5279543" cy="0"/>
          </a:xfrm>
          <a:prstGeom prst="straightConnector1">
            <a:avLst/>
          </a:prstGeom>
          <a:ln>
            <a:headEnd type="triangle"/>
            <a:tailEnd type="triangle"/>
          </a:ln>
        </p:spPr>
        <p:style>
          <a:lnRef idx="2">
            <a:schemeClr val="accent2"/>
          </a:lnRef>
          <a:fillRef idx="0">
            <a:schemeClr val="accent2"/>
          </a:fillRef>
          <a:effectRef idx="1">
            <a:schemeClr val="accent2"/>
          </a:effectRef>
          <a:fontRef idx="minor">
            <a:schemeClr val="tx1"/>
          </a:fontRef>
        </p:style>
      </p:cxnSp>
      <p:sp>
        <p:nvSpPr>
          <p:cNvPr id="105" name="TextBox 104"/>
          <p:cNvSpPr txBox="1"/>
          <p:nvPr/>
        </p:nvSpPr>
        <p:spPr>
          <a:xfrm>
            <a:off x="4990938" y="3702040"/>
            <a:ext cx="1521570" cy="261610"/>
          </a:xfrm>
          <a:prstGeom prst="rect">
            <a:avLst/>
          </a:prstGeom>
          <a:noFill/>
        </p:spPr>
        <p:txBody>
          <a:bodyPr wrap="none" rtlCol="0">
            <a:spAutoFit/>
          </a:bodyPr>
          <a:lstStyle/>
          <a:p>
            <a:r>
              <a:rPr lang="en-US" altLang="ko-KR" sz="1100" dirty="0" smtClean="0">
                <a:ea typeface="바탕" panose="02030600000101010101" pitchFamily="18" charset="-127"/>
              </a:rPr>
              <a:t>⑦ Paging timer expires</a:t>
            </a:r>
            <a:endParaRPr lang="en-US" altLang="ko-KR" sz="1100" dirty="0"/>
          </a:p>
        </p:txBody>
      </p:sp>
      <p:cxnSp>
        <p:nvCxnSpPr>
          <p:cNvPr id="109" name="직선 화살표 연결선 108"/>
          <p:cNvCxnSpPr/>
          <p:nvPr/>
        </p:nvCxnSpPr>
        <p:spPr>
          <a:xfrm>
            <a:off x="7235441" y="5411548"/>
            <a:ext cx="0" cy="393582"/>
          </a:xfrm>
          <a:prstGeom prst="straightConnector1">
            <a:avLst/>
          </a:prstGeom>
          <a:ln>
            <a:solidFill>
              <a:schemeClr val="bg1">
                <a:lumMod val="50000"/>
              </a:schemeClr>
            </a:solidFill>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10" name="TextBox 109"/>
              <p:cNvSpPr txBox="1"/>
              <p:nvPr/>
            </p:nvSpPr>
            <p:spPr>
              <a:xfrm>
                <a:off x="7081122" y="5172801"/>
                <a:ext cx="357790"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ko-KR" sz="1100" i="1" dirty="0">
                          <a:latin typeface="Cambria Math" panose="02040503050406030204" pitchFamily="18" charset="0"/>
                          <a:ea typeface="바탕" panose="02030600000101010101" pitchFamily="18" charset="-127"/>
                        </a:rPr>
                        <m:t>⑩</m:t>
                      </m:r>
                    </m:oMath>
                  </m:oMathPara>
                </a14:m>
                <a:endParaRPr lang="en-US" altLang="ko-KR" sz="1100" dirty="0" smtClean="0"/>
              </a:p>
            </p:txBody>
          </p:sp>
        </mc:Choice>
        <mc:Fallback xmlns="">
          <p:sp>
            <p:nvSpPr>
              <p:cNvPr id="110" name="TextBox 109"/>
              <p:cNvSpPr txBox="1">
                <a:spLocks noRot="1" noChangeAspect="1" noMove="1" noResize="1" noEditPoints="1" noAdjustHandles="1" noChangeArrowheads="1" noChangeShapeType="1" noTextEdit="1"/>
              </p:cNvSpPr>
              <p:nvPr/>
            </p:nvSpPr>
            <p:spPr>
              <a:xfrm>
                <a:off x="7081122" y="5172801"/>
                <a:ext cx="357790" cy="261610"/>
              </a:xfrm>
              <a:prstGeom prst="rect">
                <a:avLst/>
              </a:prstGeom>
              <a:blipFill>
                <a:blip r:embed="rId7"/>
                <a:stretch>
                  <a:fillRect/>
                </a:stretch>
              </a:blipFill>
            </p:spPr>
            <p:txBody>
              <a:bodyPr/>
              <a:lstStyle/>
              <a:p>
                <a:r>
                  <a:rPr lang="ko-KR" altLang="en-US">
                    <a:noFill/>
                  </a:rPr>
                  <a:t> </a:t>
                </a:r>
              </a:p>
            </p:txBody>
          </p:sp>
        </mc:Fallback>
      </mc:AlternateContent>
      <p:sp>
        <p:nvSpPr>
          <p:cNvPr id="111" name="TextBox 110"/>
          <p:cNvSpPr txBox="1"/>
          <p:nvPr/>
        </p:nvSpPr>
        <p:spPr>
          <a:xfrm>
            <a:off x="3348079" y="5247101"/>
            <a:ext cx="2339102" cy="261610"/>
          </a:xfrm>
          <a:prstGeom prst="rect">
            <a:avLst/>
          </a:prstGeom>
          <a:noFill/>
        </p:spPr>
        <p:txBody>
          <a:bodyPr wrap="none" rtlCol="0">
            <a:spAutoFit/>
          </a:bodyPr>
          <a:lstStyle/>
          <a:p>
            <a:r>
              <a:rPr lang="en-US" altLang="ko-KR" sz="1100" dirty="0" smtClean="0">
                <a:ea typeface="바탕" panose="02030600000101010101" pitchFamily="18" charset="-127"/>
              </a:rPr>
              <a:t>Very long delay for 3GPP PDU Session</a:t>
            </a:r>
            <a:endParaRPr lang="en-US" altLang="ko-KR" sz="1100" dirty="0" smtClean="0"/>
          </a:p>
        </p:txBody>
      </p:sp>
      <p:pic>
        <p:nvPicPr>
          <p:cNvPr id="113" name="그림 1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7027" y="5246714"/>
            <a:ext cx="216000" cy="216000"/>
          </a:xfrm>
          <a:prstGeom prst="rect">
            <a:avLst/>
          </a:prstGeom>
        </p:spPr>
      </p:pic>
      <p:pic>
        <p:nvPicPr>
          <p:cNvPr id="114" name="그림 1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9646" y="5255661"/>
            <a:ext cx="216000" cy="216000"/>
          </a:xfrm>
          <a:prstGeom prst="rect">
            <a:avLst/>
          </a:prstGeom>
        </p:spPr>
      </p:pic>
      <p:pic>
        <p:nvPicPr>
          <p:cNvPr id="4" name="그림 3"/>
          <p:cNvPicPr>
            <a:picLocks noChangeAspect="1"/>
          </p:cNvPicPr>
          <p:nvPr/>
        </p:nvPicPr>
        <p:blipFill>
          <a:blip r:embed="rId9"/>
          <a:stretch>
            <a:fillRect/>
          </a:stretch>
        </p:blipFill>
        <p:spPr>
          <a:xfrm>
            <a:off x="2878428" y="5184150"/>
            <a:ext cx="290867" cy="288541"/>
          </a:xfrm>
          <a:prstGeom prst="rect">
            <a:avLst/>
          </a:prstGeom>
        </p:spPr>
      </p:pic>
      <p:pic>
        <p:nvPicPr>
          <p:cNvPr id="63" name="그림 62"/>
          <p:cNvPicPr>
            <a:picLocks noChangeAspect="1"/>
          </p:cNvPicPr>
          <p:nvPr/>
        </p:nvPicPr>
        <p:blipFill>
          <a:blip r:embed="rId9"/>
          <a:stretch>
            <a:fillRect/>
          </a:stretch>
        </p:blipFill>
        <p:spPr>
          <a:xfrm>
            <a:off x="5831048" y="5184150"/>
            <a:ext cx="290867" cy="288541"/>
          </a:xfrm>
          <a:prstGeom prst="rect">
            <a:avLst/>
          </a:prstGeom>
        </p:spPr>
      </p:pic>
    </p:spTree>
    <p:extLst>
      <p:ext uri="{BB962C8B-B14F-4D97-AF65-F5344CB8AC3E}">
        <p14:creationId xmlns:p14="http://schemas.microsoft.com/office/powerpoint/2010/main" val="17980849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Candidate Solutions</a:t>
            </a:r>
            <a:endParaRPr lang="ko-KR" altLang="en-US" dirty="0"/>
          </a:p>
        </p:txBody>
      </p:sp>
      <p:sp>
        <p:nvSpPr>
          <p:cNvPr id="3" name="내용 개체 틀 2"/>
          <p:cNvSpPr>
            <a:spLocks noGrp="1"/>
          </p:cNvSpPr>
          <p:nvPr>
            <p:ph idx="1"/>
          </p:nvPr>
        </p:nvSpPr>
        <p:spPr/>
        <p:txBody>
          <a:bodyPr/>
          <a:lstStyle/>
          <a:p>
            <a:r>
              <a:rPr lang="en-US" altLang="ko-KR" dirty="0" smtClean="0"/>
              <a:t>Option 1: Mandating Service Request for "N3GPP" Paging</a:t>
            </a:r>
          </a:p>
          <a:p>
            <a:pPr lvl="1"/>
            <a:r>
              <a:rPr lang="en-US" altLang="ko-KR" dirty="0" smtClean="0"/>
              <a:t>The </a:t>
            </a:r>
            <a:r>
              <a:rPr lang="en-US" altLang="ko-KR" dirty="0"/>
              <a:t>AMF keeps the received </a:t>
            </a:r>
            <a:r>
              <a:rPr lang="en-GB" altLang="ko-KR" dirty="0"/>
              <a:t>Namf_Communication_N1N2MessageTransfer related to 3GPP PDU Session </a:t>
            </a:r>
            <a:r>
              <a:rPr lang="en-US" altLang="ko-KR" dirty="0"/>
              <a:t>and waits for UE </a:t>
            </a:r>
            <a:r>
              <a:rPr lang="en-US" altLang="ko-KR" dirty="0" smtClean="0"/>
              <a:t>response</a:t>
            </a:r>
          </a:p>
          <a:p>
            <a:pPr lvl="1"/>
            <a:r>
              <a:rPr lang="en-US" altLang="ko-KR" dirty="0" smtClean="0"/>
              <a:t>The </a:t>
            </a:r>
            <a:r>
              <a:rPr lang="en-US" altLang="ko-KR" dirty="0"/>
              <a:t>UE initiate the </a:t>
            </a:r>
            <a:r>
              <a:rPr lang="en-US" altLang="ko-KR" dirty="0" smtClean="0"/>
              <a:t>Service </a:t>
            </a:r>
            <a:r>
              <a:rPr lang="en-US" altLang="ko-KR" dirty="0"/>
              <a:t>Request procedure when it receives paging request indicating "non-3GPP access" </a:t>
            </a:r>
            <a:r>
              <a:rPr lang="en-US" altLang="ko-KR" dirty="0">
                <a:solidFill>
                  <a:srgbClr val="FF0000"/>
                </a:solidFill>
              </a:rPr>
              <a:t>even if there is no PDU Sessions can be transferred to 3GPP </a:t>
            </a:r>
            <a:r>
              <a:rPr lang="en-US" altLang="ko-KR" dirty="0" smtClean="0">
                <a:solidFill>
                  <a:srgbClr val="FF0000"/>
                </a:solidFill>
              </a:rPr>
              <a:t>access</a:t>
            </a:r>
            <a:endParaRPr lang="en-US" altLang="ko-KR" sz="1800" dirty="0">
              <a:solidFill>
                <a:srgbClr val="FF0000"/>
              </a:solidFill>
            </a:endParaRPr>
          </a:p>
          <a:p>
            <a:endParaRPr lang="en-US" altLang="ko-KR" smtClean="0"/>
          </a:p>
          <a:p>
            <a:r>
              <a:rPr lang="en-US" altLang="ko-KR" smtClean="0"/>
              <a:t>Option </a:t>
            </a:r>
            <a:r>
              <a:rPr lang="en-US" altLang="ko-KR" dirty="0" smtClean="0"/>
              <a:t>2: "N3GPP" Paging override by "Both accesses" Paging</a:t>
            </a:r>
            <a:endParaRPr lang="en-US" altLang="ko-KR" dirty="0"/>
          </a:p>
          <a:p>
            <a:pPr lvl="1"/>
            <a:r>
              <a:rPr lang="en-US" altLang="ko-KR" dirty="0">
                <a:solidFill>
                  <a:srgbClr val="FF0000"/>
                </a:solidFill>
              </a:rPr>
              <a:t>The AMF sends another paging request indicating "both accesses"</a:t>
            </a:r>
          </a:p>
          <a:p>
            <a:pPr lvl="1"/>
            <a:endParaRPr lang="ko-KR" altLang="en-US" dirty="0"/>
          </a:p>
        </p:txBody>
      </p:sp>
    </p:spTree>
    <p:extLst>
      <p:ext uri="{BB962C8B-B14F-4D97-AF65-F5344CB8AC3E}">
        <p14:creationId xmlns:p14="http://schemas.microsoft.com/office/powerpoint/2010/main" val="5170730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Detailed solution for </a:t>
            </a:r>
            <a:r>
              <a:rPr lang="en-US" altLang="ko-KR" smtClean="0"/>
              <a:t>Option 1</a:t>
            </a:r>
            <a:endParaRPr lang="ko-KR" altLang="en-US" dirty="0"/>
          </a:p>
        </p:txBody>
      </p:sp>
      <p:cxnSp>
        <p:nvCxnSpPr>
          <p:cNvPr id="152" name="직선 연결선 151"/>
          <p:cNvCxnSpPr/>
          <p:nvPr/>
        </p:nvCxnSpPr>
        <p:spPr>
          <a:xfrm>
            <a:off x="80546" y="2341393"/>
            <a:ext cx="892672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5" name="직선 연결선 154"/>
          <p:cNvCxnSpPr/>
          <p:nvPr/>
        </p:nvCxnSpPr>
        <p:spPr>
          <a:xfrm>
            <a:off x="80546" y="4469299"/>
            <a:ext cx="8926721" cy="0"/>
          </a:xfrm>
          <a:prstGeom prst="line">
            <a:avLst/>
          </a:prstGeom>
          <a:ln w="12700"/>
        </p:spPr>
        <p:style>
          <a:lnRef idx="1">
            <a:schemeClr val="accent1"/>
          </a:lnRef>
          <a:fillRef idx="0">
            <a:schemeClr val="accent1"/>
          </a:fillRef>
          <a:effectRef idx="0">
            <a:schemeClr val="accent1"/>
          </a:effectRef>
          <a:fontRef idx="minor">
            <a:schemeClr val="tx1"/>
          </a:fontRef>
        </p:style>
      </p:cxnSp>
      <p:pic>
        <p:nvPicPr>
          <p:cNvPr id="76" name="그림 75"/>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14139" y="5253301"/>
            <a:ext cx="800500" cy="601709"/>
          </a:xfrm>
          <a:prstGeom prst="rect">
            <a:avLst/>
          </a:prstGeom>
        </p:spPr>
      </p:pic>
      <p:sp>
        <p:nvSpPr>
          <p:cNvPr id="77" name="TextBox 76"/>
          <p:cNvSpPr txBox="1"/>
          <p:nvPr/>
        </p:nvSpPr>
        <p:spPr>
          <a:xfrm>
            <a:off x="2791411" y="5790346"/>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78" name="그림 77"/>
          <p:cNvPicPr>
            <a:picLocks noChangeAspect="1"/>
          </p:cNvPicPr>
          <p:nvPr/>
        </p:nvPicPr>
        <p:blipFill>
          <a:blip r:embed="rId3"/>
          <a:stretch>
            <a:fillRect/>
          </a:stretch>
        </p:blipFill>
        <p:spPr>
          <a:xfrm>
            <a:off x="5599003" y="5235399"/>
            <a:ext cx="469667" cy="634998"/>
          </a:xfrm>
          <a:prstGeom prst="rect">
            <a:avLst/>
          </a:prstGeom>
        </p:spPr>
      </p:pic>
      <p:sp>
        <p:nvSpPr>
          <p:cNvPr id="79" name="TextBox 78"/>
          <p:cNvSpPr txBox="1"/>
          <p:nvPr/>
        </p:nvSpPr>
        <p:spPr>
          <a:xfrm>
            <a:off x="5602843" y="5841822"/>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80" name="직선 화살표 연결선 79"/>
          <p:cNvCxnSpPr/>
          <p:nvPr/>
        </p:nvCxnSpPr>
        <p:spPr>
          <a:xfrm flipH="1">
            <a:off x="3634252" y="5636370"/>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374228" y="5369459"/>
            <a:ext cx="2055371" cy="261610"/>
          </a:xfrm>
          <a:prstGeom prst="rect">
            <a:avLst/>
          </a:prstGeom>
          <a:noFill/>
        </p:spPr>
        <p:txBody>
          <a:bodyPr wrap="none" rtlCol="0">
            <a:spAutoFit/>
          </a:bodyPr>
          <a:lstStyle/>
          <a:p>
            <a:r>
              <a:rPr lang="en-US" altLang="ko-KR" sz="1100" dirty="0"/>
              <a:t>② Paging </a:t>
            </a:r>
            <a:r>
              <a:rPr lang="en-US" altLang="ko-KR" sz="1100" dirty="0" smtClean="0"/>
              <a:t>Request (3GPP access)</a:t>
            </a:r>
          </a:p>
        </p:txBody>
      </p:sp>
      <p:pic>
        <p:nvPicPr>
          <p:cNvPr id="82" name="그림 81"/>
          <p:cNvPicPr>
            <a:picLocks noChangeAspect="1"/>
          </p:cNvPicPr>
          <p:nvPr/>
        </p:nvPicPr>
        <p:blipFill>
          <a:blip r:embed="rId3"/>
          <a:stretch>
            <a:fillRect/>
          </a:stretch>
        </p:blipFill>
        <p:spPr>
          <a:xfrm>
            <a:off x="7807760" y="4496328"/>
            <a:ext cx="469667" cy="634998"/>
          </a:xfrm>
          <a:prstGeom prst="rect">
            <a:avLst/>
          </a:prstGeom>
        </p:spPr>
      </p:pic>
      <p:sp>
        <p:nvSpPr>
          <p:cNvPr id="83" name="TextBox 82"/>
          <p:cNvSpPr txBox="1"/>
          <p:nvPr/>
        </p:nvSpPr>
        <p:spPr>
          <a:xfrm>
            <a:off x="7268183" y="5054412"/>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pic>
        <p:nvPicPr>
          <p:cNvPr id="100" name="그림 99"/>
          <p:cNvPicPr>
            <a:picLocks noChangeAspect="1"/>
          </p:cNvPicPr>
          <p:nvPr/>
        </p:nvPicPr>
        <p:blipFill>
          <a:blip r:embed="rId3"/>
          <a:stretch>
            <a:fillRect/>
          </a:stretch>
        </p:blipFill>
        <p:spPr>
          <a:xfrm>
            <a:off x="7807760" y="5525922"/>
            <a:ext cx="469667" cy="634998"/>
          </a:xfrm>
          <a:prstGeom prst="rect">
            <a:avLst/>
          </a:prstGeom>
        </p:spPr>
      </p:pic>
      <p:sp>
        <p:nvSpPr>
          <p:cNvPr id="119" name="TextBox 118"/>
          <p:cNvSpPr txBox="1"/>
          <p:nvPr/>
        </p:nvSpPr>
        <p:spPr>
          <a:xfrm>
            <a:off x="7318678" y="6084006"/>
            <a:ext cx="144783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(3GPP PDU Session)</a:t>
            </a:r>
            <a:endParaRPr lang="ko-KR" altLang="en-US" sz="1200" b="1" dirty="0"/>
          </a:p>
        </p:txBody>
      </p:sp>
      <p:cxnSp>
        <p:nvCxnSpPr>
          <p:cNvPr id="120" name="직선 화살표 연결선 119"/>
          <p:cNvCxnSpPr/>
          <p:nvPr/>
        </p:nvCxnSpPr>
        <p:spPr>
          <a:xfrm flipH="1">
            <a:off x="6073373" y="5211417"/>
            <a:ext cx="1620132" cy="333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직선 화살표 연결선 120"/>
          <p:cNvCxnSpPr/>
          <p:nvPr/>
        </p:nvCxnSpPr>
        <p:spPr>
          <a:xfrm flipH="1" flipV="1">
            <a:off x="6073373" y="5664151"/>
            <a:ext cx="1635798" cy="258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22" name="그림 121"/>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7504" y="5290364"/>
            <a:ext cx="297148" cy="586676"/>
          </a:xfrm>
          <a:prstGeom prst="rect">
            <a:avLst/>
          </a:prstGeom>
        </p:spPr>
      </p:pic>
      <p:sp>
        <p:nvSpPr>
          <p:cNvPr id="123" name="TextBox 122"/>
          <p:cNvSpPr txBox="1"/>
          <p:nvPr/>
        </p:nvSpPr>
        <p:spPr>
          <a:xfrm>
            <a:off x="485580" y="5819892"/>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124" name="직선 화살표 연결선 123"/>
          <p:cNvCxnSpPr/>
          <p:nvPr/>
        </p:nvCxnSpPr>
        <p:spPr>
          <a:xfrm flipH="1">
            <a:off x="1037407" y="5636370"/>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5" name="TextBox 124"/>
          <p:cNvSpPr txBox="1"/>
          <p:nvPr/>
        </p:nvSpPr>
        <p:spPr>
          <a:xfrm>
            <a:off x="1015897" y="5343756"/>
            <a:ext cx="1556836" cy="261610"/>
          </a:xfrm>
          <a:prstGeom prst="rect">
            <a:avLst/>
          </a:prstGeom>
          <a:noFill/>
        </p:spPr>
        <p:txBody>
          <a:bodyPr wrap="none" rtlCol="0">
            <a:spAutoFit/>
          </a:bodyPr>
          <a:lstStyle/>
          <a:p>
            <a:r>
              <a:rPr lang="en-US" altLang="ko-KR" sz="1100">
                <a:ea typeface="바탕" panose="02030600000101010101" pitchFamily="18" charset="-127"/>
              </a:rPr>
              <a:t>③ </a:t>
            </a:r>
            <a:r>
              <a:rPr lang="en-US" altLang="ko-KR" sz="1100" smtClean="0"/>
              <a:t>Paging </a:t>
            </a:r>
            <a:r>
              <a:rPr lang="en-US" altLang="ko-KR" sz="1100" dirty="0" smtClean="0"/>
              <a:t>(3GPP access)</a:t>
            </a:r>
          </a:p>
        </p:txBody>
      </p:sp>
      <p:sp>
        <p:nvSpPr>
          <p:cNvPr id="126" name="TextBox 125"/>
          <p:cNvSpPr txBox="1"/>
          <p:nvPr/>
        </p:nvSpPr>
        <p:spPr>
          <a:xfrm>
            <a:off x="4756991" y="6005733"/>
            <a:ext cx="2071001"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⑤</a:t>
            </a:r>
            <a:r>
              <a:rPr lang="en-US" altLang="ko-KR" sz="1100" dirty="0" smtClean="0">
                <a:ea typeface="바탕" panose="02030600000101010101" pitchFamily="18" charset="-127"/>
              </a:rPr>
              <a:t> </a:t>
            </a:r>
            <a:r>
              <a:rPr lang="en-US" altLang="ko-KR" sz="1100" dirty="0" smtClean="0"/>
              <a:t>AMF just wait for UE response</a:t>
            </a:r>
          </a:p>
        </p:txBody>
      </p:sp>
      <p:sp>
        <p:nvSpPr>
          <p:cNvPr id="127" name="위쪽 화살표 126"/>
          <p:cNvSpPr/>
          <p:nvPr/>
        </p:nvSpPr>
        <p:spPr>
          <a:xfrm rot="5400000">
            <a:off x="3076250" y="4253269"/>
            <a:ext cx="133302" cy="4215559"/>
          </a:xfrm>
          <a:prstGeom prst="upArrow">
            <a:avLst>
              <a:gd name="adj1" fmla="val 50000"/>
              <a:gd name="adj2" fmla="val 10623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128" name="TextBox 127"/>
          <p:cNvSpPr txBox="1"/>
          <p:nvPr/>
        </p:nvSpPr>
        <p:spPr>
          <a:xfrm>
            <a:off x="2512008" y="6377821"/>
            <a:ext cx="1281121" cy="261610"/>
          </a:xfrm>
          <a:prstGeom prst="rect">
            <a:avLst/>
          </a:prstGeom>
          <a:noFill/>
        </p:spPr>
        <p:txBody>
          <a:bodyPr wrap="none" rtlCol="0">
            <a:spAutoFit/>
          </a:bodyPr>
          <a:lstStyle/>
          <a:p>
            <a:pPr algn="ctr"/>
            <a:r>
              <a:rPr lang="en-US" altLang="ko-KR" sz="1100" dirty="0">
                <a:latin typeface="바탕" panose="02030600000101010101" pitchFamily="18" charset="-127"/>
                <a:ea typeface="바탕" panose="02030600000101010101" pitchFamily="18" charset="-127"/>
              </a:rPr>
              <a:t>⑥ </a:t>
            </a:r>
            <a:r>
              <a:rPr lang="en-US" altLang="ko-KR" sz="1100" dirty="0" smtClean="0"/>
              <a:t>Service Request</a:t>
            </a:r>
          </a:p>
        </p:txBody>
      </p:sp>
      <p:sp>
        <p:nvSpPr>
          <p:cNvPr id="129" name="TextBox 128"/>
          <p:cNvSpPr txBox="1"/>
          <p:nvPr/>
        </p:nvSpPr>
        <p:spPr>
          <a:xfrm>
            <a:off x="4021036" y="6514657"/>
            <a:ext cx="3376245"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⑦ </a:t>
            </a:r>
            <a:r>
              <a:rPr lang="en-US" altLang="ko-KR" sz="1100" dirty="0" smtClean="0"/>
              <a:t>AMF sends NAS </a:t>
            </a:r>
            <a:r>
              <a:rPr lang="en-US" altLang="ko-KR" sz="1100" dirty="0"/>
              <a:t>Notification (N3GPP PDU Session ID</a:t>
            </a:r>
            <a:r>
              <a:rPr lang="en-US" altLang="ko-KR" sz="1100" dirty="0" smtClean="0"/>
              <a:t>)</a:t>
            </a:r>
            <a:endParaRPr lang="en-US" altLang="ko-KR" sz="1100" dirty="0"/>
          </a:p>
        </p:txBody>
      </p:sp>
      <p:cxnSp>
        <p:nvCxnSpPr>
          <p:cNvPr id="130" name="직선 화살표 연결선 129"/>
          <p:cNvCxnSpPr/>
          <p:nvPr/>
        </p:nvCxnSpPr>
        <p:spPr>
          <a:xfrm flipH="1">
            <a:off x="1015209" y="6645462"/>
            <a:ext cx="30525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163581" y="4501572"/>
            <a:ext cx="6859570" cy="261610"/>
          </a:xfrm>
          <a:prstGeom prst="rect">
            <a:avLst/>
          </a:prstGeom>
          <a:noFill/>
        </p:spPr>
        <p:txBody>
          <a:bodyPr wrap="none" rtlCol="0">
            <a:spAutoFit/>
          </a:bodyPr>
          <a:lstStyle/>
          <a:p>
            <a:r>
              <a:rPr lang="en-US" altLang="ko-KR" sz="1100" b="1" smtClean="0">
                <a:solidFill>
                  <a:srgbClr val="3333FF"/>
                </a:solidFill>
              </a:rPr>
              <a:t>Case 3: </a:t>
            </a:r>
            <a:r>
              <a:rPr lang="en-US" altLang="ko-KR" sz="1100" b="1">
                <a:solidFill>
                  <a:srgbClr val="3333FF"/>
                </a:solidFill>
              </a:rPr>
              <a:t>AMF </a:t>
            </a:r>
            <a:r>
              <a:rPr lang="en-US" altLang="ko-KR" sz="1100" b="1" smtClean="0">
                <a:solidFill>
                  <a:srgbClr val="3333FF"/>
                </a:solidFill>
              </a:rPr>
              <a:t>receives </a:t>
            </a:r>
            <a:r>
              <a:rPr lang="en-US" altLang="ko-KR" sz="1100" b="1" dirty="0" smtClean="0">
                <a:solidFill>
                  <a:srgbClr val="3333FF"/>
                </a:solidFill>
              </a:rPr>
              <a:t>3GPP </a:t>
            </a:r>
            <a:r>
              <a:rPr lang="en-US" altLang="ko-KR" sz="1100" b="1">
                <a:solidFill>
                  <a:srgbClr val="3333FF"/>
                </a:solidFill>
              </a:rPr>
              <a:t>PDU </a:t>
            </a:r>
            <a:r>
              <a:rPr lang="en-US" altLang="ko-KR" sz="1100" b="1" smtClean="0">
                <a:solidFill>
                  <a:srgbClr val="3333FF"/>
                </a:solidFill>
              </a:rPr>
              <a:t>Session related notification </a:t>
            </a:r>
            <a:r>
              <a:rPr lang="en-US" altLang="ko-KR" sz="1100" b="1" dirty="0">
                <a:solidFill>
                  <a:srgbClr val="3333FF"/>
                </a:solidFill>
              </a:rPr>
              <a:t>first and </a:t>
            </a:r>
            <a:r>
              <a:rPr lang="en-US" altLang="ko-KR" sz="1100" b="1" dirty="0" smtClean="0">
                <a:solidFill>
                  <a:srgbClr val="3333FF"/>
                </a:solidFill>
              </a:rPr>
              <a:t>N3GPP </a:t>
            </a:r>
            <a:r>
              <a:rPr lang="en-US" altLang="ko-KR" sz="1100" b="1" dirty="0">
                <a:solidFill>
                  <a:srgbClr val="3333FF"/>
                </a:solidFill>
              </a:rPr>
              <a:t>PDU </a:t>
            </a:r>
            <a:r>
              <a:rPr lang="en-US" altLang="ko-KR" sz="1100" b="1">
                <a:solidFill>
                  <a:srgbClr val="3333FF"/>
                </a:solidFill>
              </a:rPr>
              <a:t>Session </a:t>
            </a:r>
            <a:r>
              <a:rPr lang="en-US" altLang="ko-KR" sz="1100" b="1" smtClean="0">
                <a:solidFill>
                  <a:srgbClr val="3333FF"/>
                </a:solidFill>
              </a:rPr>
              <a:t>related notification later</a:t>
            </a:r>
            <a:endParaRPr lang="en-US" altLang="ko-KR" sz="1100" b="1" dirty="0">
              <a:solidFill>
                <a:srgbClr val="3333FF"/>
              </a:solidFill>
            </a:endParaRPr>
          </a:p>
        </p:txBody>
      </p:sp>
      <p:sp>
        <p:nvSpPr>
          <p:cNvPr id="132" name="TextBox 131"/>
          <p:cNvSpPr txBox="1"/>
          <p:nvPr/>
        </p:nvSpPr>
        <p:spPr>
          <a:xfrm>
            <a:off x="6207892" y="5023789"/>
            <a:ext cx="1491114" cy="261610"/>
          </a:xfrm>
          <a:prstGeom prst="rect">
            <a:avLst/>
          </a:prstGeom>
          <a:noFill/>
        </p:spPr>
        <p:txBody>
          <a:bodyPr wrap="none" rtlCol="0">
            <a:spAutoFit/>
          </a:bodyPr>
          <a:lstStyle/>
          <a:p>
            <a:r>
              <a:rPr lang="en-US" altLang="ko-KR" sz="1100" dirty="0" smtClean="0"/>
              <a:t>④ N3GPP PDU Session</a:t>
            </a:r>
          </a:p>
        </p:txBody>
      </p:sp>
      <p:sp>
        <p:nvSpPr>
          <p:cNvPr id="133" name="TextBox 132"/>
          <p:cNvSpPr txBox="1"/>
          <p:nvPr/>
        </p:nvSpPr>
        <p:spPr>
          <a:xfrm>
            <a:off x="6202646" y="5833620"/>
            <a:ext cx="1399742" cy="261610"/>
          </a:xfrm>
          <a:prstGeom prst="rect">
            <a:avLst/>
          </a:prstGeom>
          <a:noFill/>
        </p:spPr>
        <p:txBody>
          <a:bodyPr wrap="none" rtlCol="0">
            <a:spAutoFit/>
          </a:bodyPr>
          <a:lstStyle/>
          <a:p>
            <a:r>
              <a:rPr lang="en-US" altLang="ko-KR" sz="1100" dirty="0" smtClean="0">
                <a:latin typeface="바탕" panose="02030600000101010101" pitchFamily="18" charset="-127"/>
                <a:ea typeface="바탕" panose="02030600000101010101" pitchFamily="18" charset="-127"/>
              </a:rPr>
              <a:t>①</a:t>
            </a:r>
            <a:r>
              <a:rPr lang="en-US" altLang="ko-KR" sz="1100" dirty="0" smtClean="0"/>
              <a:t> 3GPP PDU Session</a:t>
            </a:r>
          </a:p>
        </p:txBody>
      </p:sp>
      <p:pic>
        <p:nvPicPr>
          <p:cNvPr id="134" name="그림 133"/>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739075" y="1126567"/>
            <a:ext cx="800500" cy="601709"/>
          </a:xfrm>
          <a:prstGeom prst="rect">
            <a:avLst/>
          </a:prstGeom>
        </p:spPr>
      </p:pic>
      <p:sp>
        <p:nvSpPr>
          <p:cNvPr id="135" name="TextBox 134"/>
          <p:cNvSpPr txBox="1"/>
          <p:nvPr/>
        </p:nvSpPr>
        <p:spPr>
          <a:xfrm>
            <a:off x="2916347" y="1663612"/>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136" name="그림 135"/>
          <p:cNvPicPr>
            <a:picLocks noChangeAspect="1"/>
          </p:cNvPicPr>
          <p:nvPr/>
        </p:nvPicPr>
        <p:blipFill>
          <a:blip r:embed="rId3"/>
          <a:stretch>
            <a:fillRect/>
          </a:stretch>
        </p:blipFill>
        <p:spPr>
          <a:xfrm>
            <a:off x="5593515" y="1116092"/>
            <a:ext cx="469667" cy="634998"/>
          </a:xfrm>
          <a:prstGeom prst="rect">
            <a:avLst/>
          </a:prstGeom>
        </p:spPr>
      </p:pic>
      <p:sp>
        <p:nvSpPr>
          <p:cNvPr id="137" name="TextBox 136"/>
          <p:cNvSpPr txBox="1"/>
          <p:nvPr/>
        </p:nvSpPr>
        <p:spPr>
          <a:xfrm>
            <a:off x="5551080" y="1706980"/>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138" name="직선 화살표 연결선 137"/>
          <p:cNvCxnSpPr/>
          <p:nvPr/>
        </p:nvCxnSpPr>
        <p:spPr>
          <a:xfrm flipH="1">
            <a:off x="3631968" y="1509636"/>
            <a:ext cx="18624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9" name="TextBox 138"/>
          <p:cNvSpPr txBox="1"/>
          <p:nvPr/>
        </p:nvSpPr>
        <p:spPr>
          <a:xfrm>
            <a:off x="3467681" y="1201552"/>
            <a:ext cx="2146742" cy="261610"/>
          </a:xfrm>
          <a:prstGeom prst="rect">
            <a:avLst/>
          </a:prstGeom>
          <a:noFill/>
        </p:spPr>
        <p:txBody>
          <a:bodyPr wrap="none" rtlCol="0">
            <a:spAutoFit/>
          </a:bodyPr>
          <a:lstStyle/>
          <a:p>
            <a:r>
              <a:rPr lang="en-US" altLang="ko-KR" sz="1100" dirty="0"/>
              <a:t>② Paging </a:t>
            </a:r>
            <a:r>
              <a:rPr lang="en-US" altLang="ko-KR" sz="1100" dirty="0" smtClean="0"/>
              <a:t>Request (N3GPP access)</a:t>
            </a:r>
          </a:p>
        </p:txBody>
      </p:sp>
      <p:pic>
        <p:nvPicPr>
          <p:cNvPr id="140" name="그림 139"/>
          <p:cNvPicPr>
            <a:picLocks noChangeAspect="1"/>
          </p:cNvPicPr>
          <p:nvPr/>
        </p:nvPicPr>
        <p:blipFill>
          <a:blip r:embed="rId3"/>
          <a:stretch>
            <a:fillRect/>
          </a:stretch>
        </p:blipFill>
        <p:spPr>
          <a:xfrm>
            <a:off x="7807760" y="1063299"/>
            <a:ext cx="469667" cy="634998"/>
          </a:xfrm>
          <a:prstGeom prst="rect">
            <a:avLst/>
          </a:prstGeom>
        </p:spPr>
      </p:pic>
      <p:sp>
        <p:nvSpPr>
          <p:cNvPr id="141" name="TextBox 140"/>
          <p:cNvSpPr txBox="1"/>
          <p:nvPr/>
        </p:nvSpPr>
        <p:spPr>
          <a:xfrm>
            <a:off x="7268183" y="1621383"/>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sp>
        <p:nvSpPr>
          <p:cNvPr id="143" name="TextBox 142"/>
          <p:cNvSpPr txBox="1"/>
          <p:nvPr/>
        </p:nvSpPr>
        <p:spPr>
          <a:xfrm>
            <a:off x="6162303" y="1244216"/>
            <a:ext cx="1752045" cy="261610"/>
          </a:xfrm>
          <a:prstGeom prst="rect">
            <a:avLst/>
          </a:prstGeom>
          <a:noFill/>
        </p:spPr>
        <p:txBody>
          <a:bodyPr wrap="square" rtlCol="0">
            <a:spAutoFit/>
          </a:bodyPr>
          <a:lstStyle/>
          <a:p>
            <a:r>
              <a:rPr lang="en-US" altLang="ko-KR" sz="1100"/>
              <a:t>① N3GPP </a:t>
            </a:r>
            <a:r>
              <a:rPr lang="en-US" altLang="ko-KR" sz="1100" dirty="0" smtClean="0"/>
              <a:t>PDU Session ID</a:t>
            </a:r>
          </a:p>
        </p:txBody>
      </p:sp>
      <p:cxnSp>
        <p:nvCxnSpPr>
          <p:cNvPr id="144" name="직선 화살표 연결선 143"/>
          <p:cNvCxnSpPr/>
          <p:nvPr/>
        </p:nvCxnSpPr>
        <p:spPr>
          <a:xfrm flipH="1">
            <a:off x="6096643" y="1500620"/>
            <a:ext cx="1666452" cy="29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47" name="그림 146"/>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5219" y="1163630"/>
            <a:ext cx="297148" cy="586676"/>
          </a:xfrm>
          <a:prstGeom prst="rect">
            <a:avLst/>
          </a:prstGeom>
        </p:spPr>
      </p:pic>
      <p:sp>
        <p:nvSpPr>
          <p:cNvPr id="148" name="TextBox 147"/>
          <p:cNvSpPr txBox="1"/>
          <p:nvPr/>
        </p:nvSpPr>
        <p:spPr>
          <a:xfrm>
            <a:off x="483295" y="1693158"/>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149" name="직선 화살표 연결선 148"/>
          <p:cNvCxnSpPr/>
          <p:nvPr/>
        </p:nvCxnSpPr>
        <p:spPr>
          <a:xfrm flipH="1">
            <a:off x="1035122" y="1509636"/>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994497" y="1242725"/>
            <a:ext cx="1602283" cy="261610"/>
          </a:xfrm>
          <a:prstGeom prst="rect">
            <a:avLst/>
          </a:prstGeom>
          <a:noFill/>
        </p:spPr>
        <p:txBody>
          <a:bodyPr wrap="square" rtlCol="0">
            <a:spAutoFit/>
          </a:bodyPr>
          <a:lstStyle/>
          <a:p>
            <a:r>
              <a:rPr lang="en-US" altLang="ko-KR" sz="1100" smtClean="0">
                <a:ea typeface="바탕" panose="02030600000101010101" pitchFamily="18" charset="-127"/>
              </a:rPr>
              <a:t>③ </a:t>
            </a:r>
            <a:r>
              <a:rPr lang="en-US" altLang="ko-KR" sz="1100" smtClean="0"/>
              <a:t>Paging </a:t>
            </a:r>
            <a:r>
              <a:rPr lang="en-US" altLang="ko-KR" sz="1100" dirty="0" smtClean="0"/>
              <a:t>(N3GPP access)</a:t>
            </a:r>
          </a:p>
        </p:txBody>
      </p:sp>
      <p:sp>
        <p:nvSpPr>
          <p:cNvPr id="151" name="위쪽 화살표 150"/>
          <p:cNvSpPr/>
          <p:nvPr/>
        </p:nvSpPr>
        <p:spPr>
          <a:xfrm rot="5400000">
            <a:off x="3076250" y="-87497"/>
            <a:ext cx="133302" cy="4215559"/>
          </a:xfrm>
          <a:prstGeom prst="upArrow">
            <a:avLst>
              <a:gd name="adj1" fmla="val 50000"/>
              <a:gd name="adj2" fmla="val 106231"/>
            </a:avLst>
          </a:prstGeom>
          <a:solidFill>
            <a:schemeClr val="accent6"/>
          </a:solidFill>
          <a:ln>
            <a:prstDash val="solid"/>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153" name="TextBox 152"/>
          <p:cNvSpPr txBox="1"/>
          <p:nvPr/>
        </p:nvSpPr>
        <p:spPr>
          <a:xfrm>
            <a:off x="1501321" y="2037055"/>
            <a:ext cx="3302507" cy="261610"/>
          </a:xfrm>
          <a:prstGeom prst="rect">
            <a:avLst/>
          </a:prstGeom>
          <a:noFill/>
        </p:spPr>
        <p:txBody>
          <a:bodyPr wrap="none" rtlCol="0">
            <a:spAutoFit/>
          </a:bodyPr>
          <a:lstStyle/>
          <a:p>
            <a:pPr algn="ctr"/>
            <a:r>
              <a:rPr lang="en-US" altLang="ko-KR" sz="1100" dirty="0" smtClean="0">
                <a:solidFill>
                  <a:srgbClr val="FF0000"/>
                </a:solidFill>
                <a:latin typeface="바탕" panose="02030600000101010101" pitchFamily="18" charset="-127"/>
                <a:ea typeface="바탕" panose="02030600000101010101" pitchFamily="18" charset="-127"/>
              </a:rPr>
              <a:t>④ </a:t>
            </a:r>
            <a:r>
              <a:rPr lang="en-US" altLang="ko-KR" sz="1100" dirty="0" smtClean="0">
                <a:solidFill>
                  <a:srgbClr val="FF0000"/>
                </a:solidFill>
              </a:rPr>
              <a:t>Service Request with List of Allowed PDU Sessions</a:t>
            </a:r>
          </a:p>
        </p:txBody>
      </p:sp>
      <p:sp>
        <p:nvSpPr>
          <p:cNvPr id="154" name="TextBox 153"/>
          <p:cNvSpPr txBox="1"/>
          <p:nvPr/>
        </p:nvSpPr>
        <p:spPr>
          <a:xfrm>
            <a:off x="163580" y="803402"/>
            <a:ext cx="6967868" cy="261610"/>
          </a:xfrm>
          <a:prstGeom prst="rect">
            <a:avLst/>
          </a:prstGeom>
          <a:noFill/>
        </p:spPr>
        <p:txBody>
          <a:bodyPr wrap="square" rtlCol="0">
            <a:spAutoFit/>
          </a:bodyPr>
          <a:lstStyle/>
          <a:p>
            <a:r>
              <a:rPr lang="en-US" altLang="ko-KR" sz="1100" b="1" smtClean="0">
                <a:solidFill>
                  <a:srgbClr val="3333FF"/>
                </a:solidFill>
              </a:rPr>
              <a:t>Case 1: AMF </a:t>
            </a:r>
            <a:r>
              <a:rPr lang="en-US" altLang="ko-KR" sz="1100" b="1">
                <a:solidFill>
                  <a:srgbClr val="3333FF"/>
                </a:solidFill>
              </a:rPr>
              <a:t>receives </a:t>
            </a:r>
            <a:r>
              <a:rPr lang="en-US" altLang="ko-KR" sz="1100" b="1" smtClean="0">
                <a:solidFill>
                  <a:srgbClr val="3333FF"/>
                </a:solidFill>
              </a:rPr>
              <a:t>N3GPP PDU </a:t>
            </a:r>
            <a:r>
              <a:rPr lang="en-US" altLang="ko-KR" sz="1100" b="1">
                <a:solidFill>
                  <a:srgbClr val="3333FF"/>
                </a:solidFill>
              </a:rPr>
              <a:t>Session related notification </a:t>
            </a:r>
            <a:r>
              <a:rPr lang="en-US" altLang="ko-KR" sz="1100" b="1" smtClean="0">
                <a:solidFill>
                  <a:srgbClr val="3333FF"/>
                </a:solidFill>
              </a:rPr>
              <a:t>(i.e. Namf_Communication_N1N2MessageTransfer)</a:t>
            </a:r>
            <a:endParaRPr lang="en-US" altLang="ko-KR" sz="1100" b="1" dirty="0" smtClean="0">
              <a:solidFill>
                <a:srgbClr val="3333FF"/>
              </a:solidFill>
            </a:endParaRPr>
          </a:p>
        </p:txBody>
      </p:sp>
      <p:pic>
        <p:nvPicPr>
          <p:cNvPr id="159" name="그림 158"/>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11855" y="3126930"/>
            <a:ext cx="800500" cy="601709"/>
          </a:xfrm>
          <a:prstGeom prst="rect">
            <a:avLst/>
          </a:prstGeom>
        </p:spPr>
      </p:pic>
      <p:sp>
        <p:nvSpPr>
          <p:cNvPr id="160" name="TextBox 159"/>
          <p:cNvSpPr txBox="1"/>
          <p:nvPr/>
        </p:nvSpPr>
        <p:spPr>
          <a:xfrm>
            <a:off x="2789127" y="3663975"/>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161" name="그림 160"/>
          <p:cNvPicPr>
            <a:picLocks noChangeAspect="1"/>
          </p:cNvPicPr>
          <p:nvPr/>
        </p:nvPicPr>
        <p:blipFill>
          <a:blip r:embed="rId3"/>
          <a:stretch>
            <a:fillRect/>
          </a:stretch>
        </p:blipFill>
        <p:spPr>
          <a:xfrm>
            <a:off x="5598589" y="3109951"/>
            <a:ext cx="469667" cy="634998"/>
          </a:xfrm>
          <a:prstGeom prst="rect">
            <a:avLst/>
          </a:prstGeom>
        </p:spPr>
      </p:pic>
      <p:sp>
        <p:nvSpPr>
          <p:cNvPr id="162" name="TextBox 161"/>
          <p:cNvSpPr txBox="1"/>
          <p:nvPr/>
        </p:nvSpPr>
        <p:spPr>
          <a:xfrm>
            <a:off x="5602429" y="3716374"/>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163" name="직선 화살표 연결선 162"/>
          <p:cNvCxnSpPr/>
          <p:nvPr/>
        </p:nvCxnSpPr>
        <p:spPr>
          <a:xfrm flipH="1">
            <a:off x="3668945" y="3534621"/>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65" name="그림 164"/>
          <p:cNvPicPr>
            <a:picLocks noChangeAspect="1"/>
          </p:cNvPicPr>
          <p:nvPr/>
        </p:nvPicPr>
        <p:blipFill>
          <a:blip r:embed="rId3"/>
          <a:stretch>
            <a:fillRect/>
          </a:stretch>
        </p:blipFill>
        <p:spPr>
          <a:xfrm>
            <a:off x="7833397" y="2388542"/>
            <a:ext cx="469667" cy="634998"/>
          </a:xfrm>
          <a:prstGeom prst="rect">
            <a:avLst/>
          </a:prstGeom>
        </p:spPr>
      </p:pic>
      <p:sp>
        <p:nvSpPr>
          <p:cNvPr id="166" name="TextBox 165"/>
          <p:cNvSpPr txBox="1"/>
          <p:nvPr/>
        </p:nvSpPr>
        <p:spPr>
          <a:xfrm>
            <a:off x="7293820" y="2946626"/>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pic>
        <p:nvPicPr>
          <p:cNvPr id="167" name="그림 166"/>
          <p:cNvPicPr>
            <a:picLocks noChangeAspect="1"/>
          </p:cNvPicPr>
          <p:nvPr/>
        </p:nvPicPr>
        <p:blipFill>
          <a:blip r:embed="rId3"/>
          <a:stretch>
            <a:fillRect/>
          </a:stretch>
        </p:blipFill>
        <p:spPr>
          <a:xfrm>
            <a:off x="7833397" y="3418136"/>
            <a:ext cx="469667" cy="634998"/>
          </a:xfrm>
          <a:prstGeom prst="rect">
            <a:avLst/>
          </a:prstGeom>
        </p:spPr>
      </p:pic>
      <p:sp>
        <p:nvSpPr>
          <p:cNvPr id="168" name="TextBox 167"/>
          <p:cNvSpPr txBox="1"/>
          <p:nvPr/>
        </p:nvSpPr>
        <p:spPr>
          <a:xfrm>
            <a:off x="6204099" y="2885312"/>
            <a:ext cx="1491114" cy="261610"/>
          </a:xfrm>
          <a:prstGeom prst="rect">
            <a:avLst/>
          </a:prstGeom>
          <a:noFill/>
        </p:spPr>
        <p:txBody>
          <a:bodyPr wrap="none" rtlCol="0">
            <a:spAutoFit/>
          </a:bodyPr>
          <a:lstStyle/>
          <a:p>
            <a:r>
              <a:rPr lang="en-US" altLang="ko-KR" sz="1100" dirty="0" smtClean="0"/>
              <a:t>① N3GPP PDU Session</a:t>
            </a:r>
          </a:p>
        </p:txBody>
      </p:sp>
      <p:cxnSp>
        <p:nvCxnSpPr>
          <p:cNvPr id="169" name="직선 화살표 연결선 168"/>
          <p:cNvCxnSpPr/>
          <p:nvPr/>
        </p:nvCxnSpPr>
        <p:spPr>
          <a:xfrm flipH="1">
            <a:off x="6130908" y="3076500"/>
            <a:ext cx="1620132" cy="333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직선 화살표 연결선 169"/>
          <p:cNvCxnSpPr/>
          <p:nvPr/>
        </p:nvCxnSpPr>
        <p:spPr>
          <a:xfrm flipH="1" flipV="1">
            <a:off x="6130908" y="3529234"/>
            <a:ext cx="1635798" cy="258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1" name="TextBox 170"/>
          <p:cNvSpPr txBox="1"/>
          <p:nvPr/>
        </p:nvSpPr>
        <p:spPr>
          <a:xfrm>
            <a:off x="6198853" y="3695143"/>
            <a:ext cx="1399742"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④</a:t>
            </a:r>
            <a:r>
              <a:rPr lang="en-US" altLang="ko-KR" sz="1100" dirty="0" smtClean="0"/>
              <a:t> 3GPP PDU Session</a:t>
            </a:r>
          </a:p>
        </p:txBody>
      </p:sp>
      <p:pic>
        <p:nvPicPr>
          <p:cNvPr id="172" name="그림 171"/>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5219" y="3163993"/>
            <a:ext cx="297148" cy="586676"/>
          </a:xfrm>
          <a:prstGeom prst="rect">
            <a:avLst/>
          </a:prstGeom>
        </p:spPr>
      </p:pic>
      <p:sp>
        <p:nvSpPr>
          <p:cNvPr id="173" name="TextBox 172"/>
          <p:cNvSpPr txBox="1"/>
          <p:nvPr/>
        </p:nvSpPr>
        <p:spPr>
          <a:xfrm>
            <a:off x="483295" y="3693521"/>
            <a:ext cx="360996" cy="276999"/>
          </a:xfrm>
          <a:prstGeom prst="rect">
            <a:avLst/>
          </a:prstGeom>
          <a:noFill/>
        </p:spPr>
        <p:txBody>
          <a:bodyPr wrap="none" rtlCol="0">
            <a:spAutoFit/>
          </a:bodyPr>
          <a:lstStyle/>
          <a:p>
            <a:r>
              <a:rPr lang="en-US" altLang="ko-KR" sz="1200" b="1" dirty="0" smtClean="0"/>
              <a:t>UE</a:t>
            </a:r>
            <a:endParaRPr lang="ko-KR" altLang="en-US" sz="1200" b="1" dirty="0"/>
          </a:p>
        </p:txBody>
      </p:sp>
      <p:sp>
        <p:nvSpPr>
          <p:cNvPr id="176" name="위쪽 화살표 175"/>
          <p:cNvSpPr/>
          <p:nvPr/>
        </p:nvSpPr>
        <p:spPr>
          <a:xfrm rot="5400000">
            <a:off x="3076250" y="2066692"/>
            <a:ext cx="133302" cy="4215559"/>
          </a:xfrm>
          <a:prstGeom prst="upArrow">
            <a:avLst>
              <a:gd name="adj1" fmla="val 50000"/>
              <a:gd name="adj2" fmla="val 10623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177" name="TextBox 176"/>
          <p:cNvSpPr txBox="1"/>
          <p:nvPr/>
        </p:nvSpPr>
        <p:spPr>
          <a:xfrm>
            <a:off x="376277" y="4212903"/>
            <a:ext cx="5972052" cy="261610"/>
          </a:xfrm>
          <a:prstGeom prst="rect">
            <a:avLst/>
          </a:prstGeom>
          <a:noFill/>
        </p:spPr>
        <p:txBody>
          <a:bodyPr wrap="square" rtlCol="0">
            <a:spAutoFit/>
          </a:bodyPr>
          <a:lstStyle/>
          <a:p>
            <a:pPr algn="ctr"/>
            <a:r>
              <a:rPr lang="en-US" altLang="ko-KR" sz="1100" dirty="0" smtClean="0">
                <a:solidFill>
                  <a:srgbClr val="FF0000"/>
                </a:solidFill>
                <a:latin typeface="바탕" panose="02030600000101010101" pitchFamily="18" charset="-127"/>
                <a:ea typeface="바탕" panose="02030600000101010101" pitchFamily="18" charset="-127"/>
              </a:rPr>
              <a:t>⑥ </a:t>
            </a:r>
            <a:r>
              <a:rPr lang="en-US" altLang="ko-KR" sz="1100" dirty="0" smtClean="0">
                <a:solidFill>
                  <a:srgbClr val="FF0000"/>
                </a:solidFill>
              </a:rPr>
              <a:t>Service Request (</a:t>
            </a:r>
            <a:r>
              <a:rPr lang="en-US" altLang="ko-KR" sz="1100" dirty="0">
                <a:solidFill>
                  <a:srgbClr val="FF0000"/>
                </a:solidFill>
              </a:rPr>
              <a:t>List Of Allowed PDU </a:t>
            </a:r>
            <a:r>
              <a:rPr lang="en-US" altLang="ko-KR" sz="1100" dirty="0" smtClean="0">
                <a:solidFill>
                  <a:srgbClr val="FF0000"/>
                </a:solidFill>
              </a:rPr>
              <a:t>Sessions = "</a:t>
            </a:r>
            <a:r>
              <a:rPr lang="en-US" altLang="ko-KR" sz="1100" dirty="0">
                <a:solidFill>
                  <a:srgbClr val="FF0000"/>
                </a:solidFill>
              </a:rPr>
              <a:t>no PDU Sessions can be transferred to </a:t>
            </a:r>
            <a:r>
              <a:rPr lang="en-US" altLang="ko-KR" sz="1100" dirty="0" smtClean="0">
                <a:solidFill>
                  <a:srgbClr val="FF0000"/>
                </a:solidFill>
              </a:rPr>
              <a:t>3GPP")</a:t>
            </a:r>
          </a:p>
        </p:txBody>
      </p:sp>
      <p:sp>
        <p:nvSpPr>
          <p:cNvPr id="178" name="TextBox 177"/>
          <p:cNvSpPr txBox="1"/>
          <p:nvPr/>
        </p:nvSpPr>
        <p:spPr>
          <a:xfrm>
            <a:off x="3384630" y="3242978"/>
            <a:ext cx="2146742" cy="261610"/>
          </a:xfrm>
          <a:prstGeom prst="rect">
            <a:avLst/>
          </a:prstGeom>
          <a:noFill/>
        </p:spPr>
        <p:txBody>
          <a:bodyPr wrap="none" rtlCol="0">
            <a:spAutoFit/>
          </a:bodyPr>
          <a:lstStyle/>
          <a:p>
            <a:r>
              <a:rPr lang="en-US" altLang="ko-KR" sz="1100" dirty="0"/>
              <a:t>② Paging </a:t>
            </a:r>
            <a:r>
              <a:rPr lang="en-US" altLang="ko-KR" sz="1100" dirty="0" smtClean="0"/>
              <a:t>Request (N3GPP access)</a:t>
            </a:r>
          </a:p>
        </p:txBody>
      </p:sp>
      <p:sp>
        <p:nvSpPr>
          <p:cNvPr id="179" name="TextBox 178"/>
          <p:cNvSpPr txBox="1"/>
          <p:nvPr/>
        </p:nvSpPr>
        <p:spPr>
          <a:xfrm>
            <a:off x="163581" y="2383929"/>
            <a:ext cx="7016664" cy="261610"/>
          </a:xfrm>
          <a:prstGeom prst="rect">
            <a:avLst/>
          </a:prstGeom>
          <a:noFill/>
        </p:spPr>
        <p:txBody>
          <a:bodyPr wrap="none" rtlCol="0">
            <a:spAutoFit/>
          </a:bodyPr>
          <a:lstStyle/>
          <a:p>
            <a:r>
              <a:rPr lang="en-US" altLang="ko-KR" sz="1100" b="1" smtClean="0">
                <a:solidFill>
                  <a:srgbClr val="3333FF"/>
                </a:solidFill>
              </a:rPr>
              <a:t>Case 2: AMF receives </a:t>
            </a:r>
            <a:r>
              <a:rPr lang="en-US" altLang="ko-KR" sz="1100" b="1" dirty="0" smtClean="0">
                <a:solidFill>
                  <a:srgbClr val="3333FF"/>
                </a:solidFill>
              </a:rPr>
              <a:t>N3GPP PDU </a:t>
            </a:r>
            <a:r>
              <a:rPr lang="en-US" altLang="ko-KR" sz="1100" b="1" smtClean="0">
                <a:solidFill>
                  <a:srgbClr val="3333FF"/>
                </a:solidFill>
              </a:rPr>
              <a:t>Session related notification first </a:t>
            </a:r>
            <a:r>
              <a:rPr lang="en-US" altLang="ko-KR" sz="1100" b="1" dirty="0" smtClean="0">
                <a:solidFill>
                  <a:srgbClr val="3333FF"/>
                </a:solidFill>
              </a:rPr>
              <a:t>and 3GPP </a:t>
            </a:r>
            <a:r>
              <a:rPr lang="en-US" altLang="ko-KR" sz="1100" b="1" smtClean="0">
                <a:solidFill>
                  <a:srgbClr val="3333FF"/>
                </a:solidFill>
              </a:rPr>
              <a:t>PDU Session related to notification </a:t>
            </a:r>
            <a:r>
              <a:rPr lang="en-US" altLang="ko-KR" sz="1100" b="1" dirty="0" smtClean="0">
                <a:solidFill>
                  <a:srgbClr val="3333FF"/>
                </a:solidFill>
              </a:rPr>
              <a:t>later</a:t>
            </a:r>
          </a:p>
        </p:txBody>
      </p:sp>
      <p:sp>
        <p:nvSpPr>
          <p:cNvPr id="180" name="TextBox 179"/>
          <p:cNvSpPr txBox="1"/>
          <p:nvPr/>
        </p:nvSpPr>
        <p:spPr>
          <a:xfrm>
            <a:off x="965690" y="3239826"/>
            <a:ext cx="1602283" cy="261610"/>
          </a:xfrm>
          <a:prstGeom prst="rect">
            <a:avLst/>
          </a:prstGeom>
          <a:noFill/>
        </p:spPr>
        <p:txBody>
          <a:bodyPr wrap="square" rtlCol="0">
            <a:spAutoFit/>
          </a:bodyPr>
          <a:lstStyle/>
          <a:p>
            <a:r>
              <a:rPr lang="en-US" altLang="ko-KR" sz="1100" dirty="0" smtClean="0">
                <a:ea typeface="바탕" panose="02030600000101010101" pitchFamily="18" charset="-127"/>
              </a:rPr>
              <a:t>③ </a:t>
            </a:r>
            <a:r>
              <a:rPr lang="en-US" altLang="ko-KR" sz="1100" dirty="0" smtClean="0"/>
              <a:t>Paging (N3GPP access)</a:t>
            </a:r>
          </a:p>
        </p:txBody>
      </p:sp>
      <p:cxnSp>
        <p:nvCxnSpPr>
          <p:cNvPr id="181" name="직선 화살표 연결선 180"/>
          <p:cNvCxnSpPr/>
          <p:nvPr/>
        </p:nvCxnSpPr>
        <p:spPr>
          <a:xfrm flipH="1">
            <a:off x="1022348" y="3532414"/>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4" name="TextBox 183"/>
          <p:cNvSpPr txBox="1"/>
          <p:nvPr/>
        </p:nvSpPr>
        <p:spPr>
          <a:xfrm>
            <a:off x="7344315" y="3976220"/>
            <a:ext cx="144783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(3GPP PDU Session)</a:t>
            </a:r>
            <a:endParaRPr lang="ko-KR" altLang="en-US" sz="1200" b="1" dirty="0"/>
          </a:p>
        </p:txBody>
      </p:sp>
      <p:sp>
        <p:nvSpPr>
          <p:cNvPr id="185" name="TextBox 184"/>
          <p:cNvSpPr txBox="1"/>
          <p:nvPr/>
        </p:nvSpPr>
        <p:spPr>
          <a:xfrm>
            <a:off x="4792847" y="3868010"/>
            <a:ext cx="2071001"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⑤</a:t>
            </a:r>
            <a:r>
              <a:rPr lang="en-US" altLang="ko-KR" sz="1100" dirty="0" smtClean="0">
                <a:ea typeface="바탕" panose="02030600000101010101" pitchFamily="18" charset="-127"/>
              </a:rPr>
              <a:t> </a:t>
            </a:r>
            <a:r>
              <a:rPr lang="en-US" altLang="ko-KR" sz="1100" dirty="0" smtClean="0"/>
              <a:t>AMF just wait for UE response</a:t>
            </a:r>
          </a:p>
        </p:txBody>
      </p:sp>
    </p:spTree>
    <p:extLst>
      <p:ext uri="{BB962C8B-B14F-4D97-AF65-F5344CB8AC3E}">
        <p14:creationId xmlns:p14="http://schemas.microsoft.com/office/powerpoint/2010/main" val="36339042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Detailed solution for </a:t>
            </a:r>
            <a:r>
              <a:rPr lang="en-US" altLang="ko-KR" smtClean="0"/>
              <a:t>Option 2</a:t>
            </a:r>
            <a:endParaRPr lang="ko-KR" altLang="en-US" dirty="0"/>
          </a:p>
        </p:txBody>
      </p:sp>
      <p:pic>
        <p:nvPicPr>
          <p:cNvPr id="4" name="그림 3"/>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11855" y="3126930"/>
            <a:ext cx="800500" cy="601709"/>
          </a:xfrm>
          <a:prstGeom prst="rect">
            <a:avLst/>
          </a:prstGeom>
        </p:spPr>
      </p:pic>
      <p:sp>
        <p:nvSpPr>
          <p:cNvPr id="5" name="TextBox 4"/>
          <p:cNvSpPr txBox="1"/>
          <p:nvPr/>
        </p:nvSpPr>
        <p:spPr>
          <a:xfrm>
            <a:off x="2789127" y="3663975"/>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6" name="그림 5"/>
          <p:cNvPicPr>
            <a:picLocks noChangeAspect="1"/>
          </p:cNvPicPr>
          <p:nvPr/>
        </p:nvPicPr>
        <p:blipFill>
          <a:blip r:embed="rId3"/>
          <a:stretch>
            <a:fillRect/>
          </a:stretch>
        </p:blipFill>
        <p:spPr>
          <a:xfrm>
            <a:off x="5598589" y="3109951"/>
            <a:ext cx="469667" cy="634998"/>
          </a:xfrm>
          <a:prstGeom prst="rect">
            <a:avLst/>
          </a:prstGeom>
        </p:spPr>
      </p:pic>
      <p:sp>
        <p:nvSpPr>
          <p:cNvPr id="7" name="TextBox 6"/>
          <p:cNvSpPr txBox="1"/>
          <p:nvPr/>
        </p:nvSpPr>
        <p:spPr>
          <a:xfrm>
            <a:off x="5602429" y="3716374"/>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8" name="직선 화살표 연결선 7"/>
          <p:cNvCxnSpPr/>
          <p:nvPr/>
        </p:nvCxnSpPr>
        <p:spPr>
          <a:xfrm flipH="1">
            <a:off x="3680335" y="3407914"/>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475007" y="3458442"/>
            <a:ext cx="2031325" cy="261610"/>
          </a:xfrm>
          <a:prstGeom prst="rect">
            <a:avLst/>
          </a:prstGeom>
          <a:noFill/>
        </p:spPr>
        <p:txBody>
          <a:bodyPr wrap="none" rtlCol="0">
            <a:spAutoFit/>
          </a:bodyPr>
          <a:lstStyle/>
          <a:p>
            <a:r>
              <a:rPr lang="en-US" altLang="ko-KR" sz="1100" dirty="0">
                <a:solidFill>
                  <a:srgbClr val="FF0000"/>
                </a:solidFill>
                <a:latin typeface="바탕" panose="02030600000101010101" pitchFamily="18" charset="-127"/>
                <a:ea typeface="바탕" panose="02030600000101010101" pitchFamily="18" charset="-127"/>
              </a:rPr>
              <a:t>⑥ </a:t>
            </a:r>
            <a:r>
              <a:rPr lang="en-US" altLang="ko-KR" sz="1100" dirty="0" smtClean="0">
                <a:solidFill>
                  <a:srgbClr val="FF0000"/>
                </a:solidFill>
              </a:rPr>
              <a:t>Paging Request (both access)</a:t>
            </a:r>
          </a:p>
        </p:txBody>
      </p:sp>
      <p:pic>
        <p:nvPicPr>
          <p:cNvPr id="10" name="그림 9"/>
          <p:cNvPicPr>
            <a:picLocks noChangeAspect="1"/>
          </p:cNvPicPr>
          <p:nvPr/>
        </p:nvPicPr>
        <p:blipFill>
          <a:blip r:embed="rId3"/>
          <a:stretch>
            <a:fillRect/>
          </a:stretch>
        </p:blipFill>
        <p:spPr>
          <a:xfrm>
            <a:off x="7833397" y="2388542"/>
            <a:ext cx="469667" cy="634998"/>
          </a:xfrm>
          <a:prstGeom prst="rect">
            <a:avLst/>
          </a:prstGeom>
        </p:spPr>
      </p:pic>
      <p:sp>
        <p:nvSpPr>
          <p:cNvPr id="11" name="TextBox 10"/>
          <p:cNvSpPr txBox="1"/>
          <p:nvPr/>
        </p:nvSpPr>
        <p:spPr>
          <a:xfrm>
            <a:off x="7293820" y="2946626"/>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pic>
        <p:nvPicPr>
          <p:cNvPr id="12" name="그림 11"/>
          <p:cNvPicPr>
            <a:picLocks noChangeAspect="1"/>
          </p:cNvPicPr>
          <p:nvPr/>
        </p:nvPicPr>
        <p:blipFill>
          <a:blip r:embed="rId3"/>
          <a:stretch>
            <a:fillRect/>
          </a:stretch>
        </p:blipFill>
        <p:spPr>
          <a:xfrm>
            <a:off x="7833397" y="3418136"/>
            <a:ext cx="469667" cy="634998"/>
          </a:xfrm>
          <a:prstGeom prst="rect">
            <a:avLst/>
          </a:prstGeom>
        </p:spPr>
      </p:pic>
      <p:sp>
        <p:nvSpPr>
          <p:cNvPr id="13" name="TextBox 12"/>
          <p:cNvSpPr txBox="1"/>
          <p:nvPr/>
        </p:nvSpPr>
        <p:spPr>
          <a:xfrm>
            <a:off x="7344315" y="3976220"/>
            <a:ext cx="144783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(3GPP PDU Session)</a:t>
            </a:r>
            <a:endParaRPr lang="ko-KR" altLang="en-US" sz="1200" b="1" dirty="0"/>
          </a:p>
        </p:txBody>
      </p:sp>
      <p:sp>
        <p:nvSpPr>
          <p:cNvPr id="14" name="TextBox 13"/>
          <p:cNvSpPr txBox="1"/>
          <p:nvPr/>
        </p:nvSpPr>
        <p:spPr>
          <a:xfrm>
            <a:off x="6204099" y="2885312"/>
            <a:ext cx="1491114" cy="261610"/>
          </a:xfrm>
          <a:prstGeom prst="rect">
            <a:avLst/>
          </a:prstGeom>
          <a:noFill/>
        </p:spPr>
        <p:txBody>
          <a:bodyPr wrap="none" rtlCol="0">
            <a:spAutoFit/>
          </a:bodyPr>
          <a:lstStyle/>
          <a:p>
            <a:r>
              <a:rPr lang="en-US" altLang="ko-KR" sz="1100" dirty="0" smtClean="0"/>
              <a:t>① N3GPP PDU Session</a:t>
            </a:r>
          </a:p>
        </p:txBody>
      </p:sp>
      <p:cxnSp>
        <p:nvCxnSpPr>
          <p:cNvPr id="15" name="직선 화살표 연결선 14"/>
          <p:cNvCxnSpPr/>
          <p:nvPr/>
        </p:nvCxnSpPr>
        <p:spPr>
          <a:xfrm flipH="1">
            <a:off x="6130908" y="3076500"/>
            <a:ext cx="1620132" cy="333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직선 화살표 연결선 15"/>
          <p:cNvCxnSpPr/>
          <p:nvPr/>
        </p:nvCxnSpPr>
        <p:spPr>
          <a:xfrm flipH="1" flipV="1">
            <a:off x="6130908" y="3529234"/>
            <a:ext cx="1635798" cy="258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198853" y="3695143"/>
            <a:ext cx="1399742"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⑤</a:t>
            </a:r>
            <a:r>
              <a:rPr lang="en-US" altLang="ko-KR" sz="1100" dirty="0" smtClean="0"/>
              <a:t> 3GPP PDU Session</a:t>
            </a:r>
          </a:p>
        </p:txBody>
      </p:sp>
      <p:pic>
        <p:nvPicPr>
          <p:cNvPr id="20" name="그림 19"/>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5219" y="3163993"/>
            <a:ext cx="297148" cy="586676"/>
          </a:xfrm>
          <a:prstGeom prst="rect">
            <a:avLst/>
          </a:prstGeom>
        </p:spPr>
      </p:pic>
      <p:sp>
        <p:nvSpPr>
          <p:cNvPr id="21" name="TextBox 20"/>
          <p:cNvSpPr txBox="1"/>
          <p:nvPr/>
        </p:nvSpPr>
        <p:spPr>
          <a:xfrm>
            <a:off x="483295" y="3693521"/>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23" name="직선 화살표 연결선 22"/>
          <p:cNvCxnSpPr/>
          <p:nvPr/>
        </p:nvCxnSpPr>
        <p:spPr>
          <a:xfrm flipH="1">
            <a:off x="1035122" y="3724684"/>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121696" y="3457773"/>
            <a:ext cx="1532792" cy="261610"/>
          </a:xfrm>
          <a:prstGeom prst="rect">
            <a:avLst/>
          </a:prstGeom>
          <a:noFill/>
        </p:spPr>
        <p:txBody>
          <a:bodyPr wrap="none" rtlCol="0">
            <a:spAutoFit/>
          </a:bodyPr>
          <a:lstStyle/>
          <a:p>
            <a:r>
              <a:rPr lang="en-US" altLang="ko-KR" sz="1100" smtClean="0">
                <a:solidFill>
                  <a:srgbClr val="FF0000"/>
                </a:solidFill>
                <a:latin typeface="바탕" panose="02030600000101010101" pitchFamily="18" charset="-127"/>
                <a:ea typeface="바탕" panose="02030600000101010101" pitchFamily="18" charset="-127"/>
              </a:rPr>
              <a:t>⑦ </a:t>
            </a:r>
            <a:r>
              <a:rPr lang="en-US" altLang="ko-KR" sz="1100" smtClean="0">
                <a:solidFill>
                  <a:srgbClr val="FF0000"/>
                </a:solidFill>
              </a:rPr>
              <a:t>Paging </a:t>
            </a:r>
            <a:r>
              <a:rPr lang="en-US" altLang="ko-KR" sz="1100" dirty="0" smtClean="0">
                <a:solidFill>
                  <a:srgbClr val="FF0000"/>
                </a:solidFill>
              </a:rPr>
              <a:t>(both access)</a:t>
            </a:r>
          </a:p>
        </p:txBody>
      </p:sp>
      <p:pic>
        <p:nvPicPr>
          <p:cNvPr id="84" name="그림 83"/>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739075" y="1126567"/>
            <a:ext cx="800500" cy="601709"/>
          </a:xfrm>
          <a:prstGeom prst="rect">
            <a:avLst/>
          </a:prstGeom>
        </p:spPr>
      </p:pic>
      <p:sp>
        <p:nvSpPr>
          <p:cNvPr id="85" name="TextBox 84"/>
          <p:cNvSpPr txBox="1"/>
          <p:nvPr/>
        </p:nvSpPr>
        <p:spPr>
          <a:xfrm>
            <a:off x="2916347" y="1663612"/>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86" name="그림 85"/>
          <p:cNvPicPr>
            <a:picLocks noChangeAspect="1"/>
          </p:cNvPicPr>
          <p:nvPr/>
        </p:nvPicPr>
        <p:blipFill>
          <a:blip r:embed="rId3"/>
          <a:stretch>
            <a:fillRect/>
          </a:stretch>
        </p:blipFill>
        <p:spPr>
          <a:xfrm>
            <a:off x="5593515" y="1116092"/>
            <a:ext cx="469667" cy="634998"/>
          </a:xfrm>
          <a:prstGeom prst="rect">
            <a:avLst/>
          </a:prstGeom>
        </p:spPr>
      </p:pic>
      <p:sp>
        <p:nvSpPr>
          <p:cNvPr id="87" name="TextBox 86"/>
          <p:cNvSpPr txBox="1"/>
          <p:nvPr/>
        </p:nvSpPr>
        <p:spPr>
          <a:xfrm>
            <a:off x="5551080" y="1706980"/>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88" name="직선 화살표 연결선 87"/>
          <p:cNvCxnSpPr/>
          <p:nvPr/>
        </p:nvCxnSpPr>
        <p:spPr>
          <a:xfrm flipH="1">
            <a:off x="3631968" y="1509636"/>
            <a:ext cx="18624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467681" y="1201552"/>
            <a:ext cx="2146742" cy="261610"/>
          </a:xfrm>
          <a:prstGeom prst="rect">
            <a:avLst/>
          </a:prstGeom>
          <a:noFill/>
        </p:spPr>
        <p:txBody>
          <a:bodyPr wrap="none" rtlCol="0">
            <a:spAutoFit/>
          </a:bodyPr>
          <a:lstStyle/>
          <a:p>
            <a:r>
              <a:rPr lang="en-US" altLang="ko-KR" sz="1100" dirty="0"/>
              <a:t>② Paging </a:t>
            </a:r>
            <a:r>
              <a:rPr lang="en-US" altLang="ko-KR" sz="1100" dirty="0" smtClean="0"/>
              <a:t>Request (N3GPP access)</a:t>
            </a:r>
          </a:p>
        </p:txBody>
      </p:sp>
      <p:pic>
        <p:nvPicPr>
          <p:cNvPr id="90" name="그림 89"/>
          <p:cNvPicPr>
            <a:picLocks noChangeAspect="1"/>
          </p:cNvPicPr>
          <p:nvPr/>
        </p:nvPicPr>
        <p:blipFill>
          <a:blip r:embed="rId3"/>
          <a:stretch>
            <a:fillRect/>
          </a:stretch>
        </p:blipFill>
        <p:spPr>
          <a:xfrm>
            <a:off x="7807760" y="1063299"/>
            <a:ext cx="469667" cy="634998"/>
          </a:xfrm>
          <a:prstGeom prst="rect">
            <a:avLst/>
          </a:prstGeom>
        </p:spPr>
      </p:pic>
      <p:sp>
        <p:nvSpPr>
          <p:cNvPr id="91" name="TextBox 90"/>
          <p:cNvSpPr txBox="1"/>
          <p:nvPr/>
        </p:nvSpPr>
        <p:spPr>
          <a:xfrm>
            <a:off x="7268183" y="1621383"/>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sp>
        <p:nvSpPr>
          <p:cNvPr id="92" name="TextBox 91"/>
          <p:cNvSpPr txBox="1"/>
          <p:nvPr/>
        </p:nvSpPr>
        <p:spPr>
          <a:xfrm>
            <a:off x="6162303" y="1244216"/>
            <a:ext cx="1752045" cy="261610"/>
          </a:xfrm>
          <a:prstGeom prst="rect">
            <a:avLst/>
          </a:prstGeom>
          <a:noFill/>
        </p:spPr>
        <p:txBody>
          <a:bodyPr wrap="square" rtlCol="0">
            <a:spAutoFit/>
          </a:bodyPr>
          <a:lstStyle/>
          <a:p>
            <a:r>
              <a:rPr lang="en-US" altLang="ko-KR" sz="1100"/>
              <a:t>① N3GPP </a:t>
            </a:r>
            <a:r>
              <a:rPr lang="en-US" altLang="ko-KR" sz="1100" dirty="0" smtClean="0"/>
              <a:t>PDU Session ID</a:t>
            </a:r>
          </a:p>
        </p:txBody>
      </p:sp>
      <p:cxnSp>
        <p:nvCxnSpPr>
          <p:cNvPr id="93" name="직선 화살표 연결선 92"/>
          <p:cNvCxnSpPr/>
          <p:nvPr/>
        </p:nvCxnSpPr>
        <p:spPr>
          <a:xfrm flipH="1">
            <a:off x="6096643" y="1500620"/>
            <a:ext cx="1666452" cy="298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4" name="그림 93"/>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5219" y="1163630"/>
            <a:ext cx="297148" cy="586676"/>
          </a:xfrm>
          <a:prstGeom prst="rect">
            <a:avLst/>
          </a:prstGeom>
        </p:spPr>
      </p:pic>
      <p:sp>
        <p:nvSpPr>
          <p:cNvPr id="95" name="TextBox 94"/>
          <p:cNvSpPr txBox="1"/>
          <p:nvPr/>
        </p:nvSpPr>
        <p:spPr>
          <a:xfrm>
            <a:off x="483295" y="1693158"/>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96" name="직선 화살표 연결선 95"/>
          <p:cNvCxnSpPr/>
          <p:nvPr/>
        </p:nvCxnSpPr>
        <p:spPr>
          <a:xfrm flipH="1">
            <a:off x="1035122" y="1509636"/>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994497" y="1242725"/>
            <a:ext cx="1602283" cy="261610"/>
          </a:xfrm>
          <a:prstGeom prst="rect">
            <a:avLst/>
          </a:prstGeom>
          <a:noFill/>
        </p:spPr>
        <p:txBody>
          <a:bodyPr wrap="square" rtlCol="0">
            <a:spAutoFit/>
          </a:bodyPr>
          <a:lstStyle/>
          <a:p>
            <a:r>
              <a:rPr lang="en-US" altLang="ko-KR" sz="1100" smtClean="0">
                <a:ea typeface="바탕" panose="02030600000101010101" pitchFamily="18" charset="-127"/>
              </a:rPr>
              <a:t>③ </a:t>
            </a:r>
            <a:r>
              <a:rPr lang="en-US" altLang="ko-KR" sz="1100" smtClean="0"/>
              <a:t>Paging </a:t>
            </a:r>
            <a:r>
              <a:rPr lang="en-US" altLang="ko-KR" sz="1100" dirty="0" smtClean="0"/>
              <a:t>(N3GPP access)</a:t>
            </a:r>
          </a:p>
        </p:txBody>
      </p:sp>
      <p:sp>
        <p:nvSpPr>
          <p:cNvPr id="98" name="위쪽 화살표 97"/>
          <p:cNvSpPr/>
          <p:nvPr/>
        </p:nvSpPr>
        <p:spPr>
          <a:xfrm rot="5400000">
            <a:off x="3076250" y="-87497"/>
            <a:ext cx="133302" cy="4215559"/>
          </a:xfrm>
          <a:prstGeom prst="upArrow">
            <a:avLst>
              <a:gd name="adj1" fmla="val 50000"/>
              <a:gd name="adj2" fmla="val 106231"/>
            </a:avLst>
          </a:prstGeom>
          <a:pattFill prst="dkVert">
            <a:fgClr>
              <a:schemeClr val="accent6"/>
            </a:fgClr>
            <a:bgClr>
              <a:schemeClr val="bg1"/>
            </a:bgClr>
          </a:pattFill>
          <a:ln>
            <a:prstDash val="sysDash"/>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99" name="TextBox 98"/>
          <p:cNvSpPr txBox="1"/>
          <p:nvPr/>
        </p:nvSpPr>
        <p:spPr>
          <a:xfrm>
            <a:off x="1233620" y="2037055"/>
            <a:ext cx="3837910" cy="261610"/>
          </a:xfrm>
          <a:prstGeom prst="rect">
            <a:avLst/>
          </a:prstGeom>
          <a:noFill/>
        </p:spPr>
        <p:txBody>
          <a:bodyPr wrap="none" rtlCol="0">
            <a:spAutoFit/>
          </a:bodyPr>
          <a:lstStyle/>
          <a:p>
            <a:pPr algn="ctr"/>
            <a:r>
              <a:rPr lang="en-US" altLang="ko-KR" sz="1100" smtClean="0">
                <a:latin typeface="바탕" panose="02030600000101010101" pitchFamily="18" charset="-127"/>
                <a:ea typeface="바탕" panose="02030600000101010101" pitchFamily="18" charset="-127"/>
              </a:rPr>
              <a:t>④ </a:t>
            </a:r>
            <a:r>
              <a:rPr lang="en-US" altLang="ko-KR" sz="1100" smtClean="0"/>
              <a:t>Service </a:t>
            </a:r>
            <a:r>
              <a:rPr lang="en-US" altLang="ko-KR" sz="1100" dirty="0" smtClean="0"/>
              <a:t>Request with List of Allowed PDU Sessions (Optional)</a:t>
            </a:r>
          </a:p>
        </p:txBody>
      </p:sp>
      <p:pic>
        <p:nvPicPr>
          <p:cNvPr id="101" name="그림 100"/>
          <p:cNvPicPr>
            <a:picLocks noChangeAspect="1"/>
          </p:cNvPicPr>
          <p:nvPr/>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2614139" y="5253301"/>
            <a:ext cx="800500" cy="601709"/>
          </a:xfrm>
          <a:prstGeom prst="rect">
            <a:avLst/>
          </a:prstGeom>
        </p:spPr>
      </p:pic>
      <p:sp>
        <p:nvSpPr>
          <p:cNvPr id="102" name="TextBox 101"/>
          <p:cNvSpPr txBox="1"/>
          <p:nvPr/>
        </p:nvSpPr>
        <p:spPr>
          <a:xfrm>
            <a:off x="2791411" y="5790346"/>
            <a:ext cx="445956" cy="276999"/>
          </a:xfrm>
          <a:prstGeom prst="rect">
            <a:avLst/>
          </a:prstGeom>
          <a:noFill/>
        </p:spPr>
        <p:txBody>
          <a:bodyPr wrap="none" rtlCol="0">
            <a:spAutoFit/>
          </a:bodyPr>
          <a:lstStyle/>
          <a:p>
            <a:r>
              <a:rPr lang="en-US" altLang="ko-KR" sz="1200" b="1" dirty="0" err="1" smtClean="0"/>
              <a:t>gNB</a:t>
            </a:r>
            <a:endParaRPr lang="ko-KR" altLang="en-US" sz="1200" b="1" dirty="0"/>
          </a:p>
        </p:txBody>
      </p:sp>
      <p:pic>
        <p:nvPicPr>
          <p:cNvPr id="103" name="그림 102"/>
          <p:cNvPicPr>
            <a:picLocks noChangeAspect="1"/>
          </p:cNvPicPr>
          <p:nvPr/>
        </p:nvPicPr>
        <p:blipFill>
          <a:blip r:embed="rId3"/>
          <a:stretch>
            <a:fillRect/>
          </a:stretch>
        </p:blipFill>
        <p:spPr>
          <a:xfrm>
            <a:off x="5599003" y="5235399"/>
            <a:ext cx="469667" cy="634998"/>
          </a:xfrm>
          <a:prstGeom prst="rect">
            <a:avLst/>
          </a:prstGeom>
        </p:spPr>
      </p:pic>
      <p:sp>
        <p:nvSpPr>
          <p:cNvPr id="104" name="TextBox 103"/>
          <p:cNvSpPr txBox="1"/>
          <p:nvPr/>
        </p:nvSpPr>
        <p:spPr>
          <a:xfrm>
            <a:off x="5602843" y="5841822"/>
            <a:ext cx="482824" cy="276999"/>
          </a:xfrm>
          <a:prstGeom prst="rect">
            <a:avLst/>
          </a:prstGeom>
          <a:noFill/>
        </p:spPr>
        <p:txBody>
          <a:bodyPr wrap="none" rtlCol="0">
            <a:spAutoFit/>
          </a:bodyPr>
          <a:lstStyle/>
          <a:p>
            <a:r>
              <a:rPr lang="en-US" altLang="ko-KR" sz="1200" b="1" dirty="0" smtClean="0"/>
              <a:t>AMF</a:t>
            </a:r>
            <a:endParaRPr lang="ko-KR" altLang="en-US" sz="1200" b="1" dirty="0"/>
          </a:p>
        </p:txBody>
      </p:sp>
      <p:cxnSp>
        <p:nvCxnSpPr>
          <p:cNvPr id="105" name="직선 화살표 연결선 104"/>
          <p:cNvCxnSpPr/>
          <p:nvPr/>
        </p:nvCxnSpPr>
        <p:spPr>
          <a:xfrm flipH="1">
            <a:off x="3634252" y="5636370"/>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3374228" y="5369459"/>
            <a:ext cx="2055371" cy="261610"/>
          </a:xfrm>
          <a:prstGeom prst="rect">
            <a:avLst/>
          </a:prstGeom>
          <a:noFill/>
        </p:spPr>
        <p:txBody>
          <a:bodyPr wrap="none" rtlCol="0">
            <a:spAutoFit/>
          </a:bodyPr>
          <a:lstStyle/>
          <a:p>
            <a:r>
              <a:rPr lang="en-US" altLang="ko-KR" sz="1100" dirty="0"/>
              <a:t>② Paging </a:t>
            </a:r>
            <a:r>
              <a:rPr lang="en-US" altLang="ko-KR" sz="1100" dirty="0" smtClean="0"/>
              <a:t>Request (3GPP access)</a:t>
            </a:r>
          </a:p>
        </p:txBody>
      </p:sp>
      <p:pic>
        <p:nvPicPr>
          <p:cNvPr id="107" name="그림 106"/>
          <p:cNvPicPr>
            <a:picLocks noChangeAspect="1"/>
          </p:cNvPicPr>
          <p:nvPr/>
        </p:nvPicPr>
        <p:blipFill>
          <a:blip r:embed="rId3"/>
          <a:stretch>
            <a:fillRect/>
          </a:stretch>
        </p:blipFill>
        <p:spPr>
          <a:xfrm>
            <a:off x="7807760" y="4496328"/>
            <a:ext cx="469667" cy="634998"/>
          </a:xfrm>
          <a:prstGeom prst="rect">
            <a:avLst/>
          </a:prstGeom>
        </p:spPr>
      </p:pic>
      <p:sp>
        <p:nvSpPr>
          <p:cNvPr id="108" name="TextBox 107"/>
          <p:cNvSpPr txBox="1"/>
          <p:nvPr/>
        </p:nvSpPr>
        <p:spPr>
          <a:xfrm>
            <a:off x="7268183" y="5054412"/>
            <a:ext cx="154882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(N3GPP PDU Session)</a:t>
            </a:r>
            <a:endParaRPr lang="ko-KR" altLang="en-US" sz="1200" b="1" dirty="0"/>
          </a:p>
        </p:txBody>
      </p:sp>
      <p:pic>
        <p:nvPicPr>
          <p:cNvPr id="109" name="그림 108"/>
          <p:cNvPicPr>
            <a:picLocks noChangeAspect="1"/>
          </p:cNvPicPr>
          <p:nvPr/>
        </p:nvPicPr>
        <p:blipFill>
          <a:blip r:embed="rId3"/>
          <a:stretch>
            <a:fillRect/>
          </a:stretch>
        </p:blipFill>
        <p:spPr>
          <a:xfrm>
            <a:off x="7807760" y="5525922"/>
            <a:ext cx="469667" cy="634998"/>
          </a:xfrm>
          <a:prstGeom prst="rect">
            <a:avLst/>
          </a:prstGeom>
        </p:spPr>
      </p:pic>
      <p:sp>
        <p:nvSpPr>
          <p:cNvPr id="110" name="TextBox 109"/>
          <p:cNvSpPr txBox="1"/>
          <p:nvPr/>
        </p:nvSpPr>
        <p:spPr>
          <a:xfrm>
            <a:off x="7318678" y="6084006"/>
            <a:ext cx="1447832" cy="461665"/>
          </a:xfrm>
          <a:prstGeom prst="rect">
            <a:avLst/>
          </a:prstGeom>
          <a:noFill/>
        </p:spPr>
        <p:txBody>
          <a:bodyPr wrap="none" rtlCol="0">
            <a:spAutoFit/>
          </a:bodyPr>
          <a:lstStyle/>
          <a:p>
            <a:pPr algn="ctr"/>
            <a:r>
              <a:rPr lang="en-US" altLang="ko-KR" sz="1200" b="1" dirty="0" smtClean="0"/>
              <a:t>SMF</a:t>
            </a:r>
            <a:br>
              <a:rPr lang="en-US" altLang="ko-KR" sz="1200" b="1" dirty="0" smtClean="0"/>
            </a:br>
            <a:r>
              <a:rPr lang="en-US" altLang="ko-KR" sz="1200" b="1" dirty="0" smtClean="0"/>
              <a:t>(3GPP PDU Session)</a:t>
            </a:r>
            <a:endParaRPr lang="ko-KR" altLang="en-US" sz="1200" b="1" dirty="0"/>
          </a:p>
        </p:txBody>
      </p:sp>
      <p:cxnSp>
        <p:nvCxnSpPr>
          <p:cNvPr id="112" name="직선 화살표 연결선 111"/>
          <p:cNvCxnSpPr/>
          <p:nvPr/>
        </p:nvCxnSpPr>
        <p:spPr>
          <a:xfrm flipH="1">
            <a:off x="6073373" y="5211417"/>
            <a:ext cx="1620132" cy="333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직선 화살표 연결선 112"/>
          <p:cNvCxnSpPr/>
          <p:nvPr/>
        </p:nvCxnSpPr>
        <p:spPr>
          <a:xfrm flipH="1" flipV="1">
            <a:off x="6073373" y="5664151"/>
            <a:ext cx="1635798" cy="2587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115" name="그림 114"/>
          <p:cNvPicPr>
            <a:picLocks noChangeAspect="1"/>
          </p:cNvPicPr>
          <p:nvPr/>
        </p:nvPicPr>
        <p:blipFill rotWithShape="1">
          <a:blip r:embed="rId4" cstate="print">
            <a:extLst>
              <a:ext uri="{28A0092B-C50C-407E-A947-70E740481C1C}">
                <a14:useLocalDpi xmlns:a14="http://schemas.microsoft.com/office/drawing/2010/main" val="0"/>
              </a:ext>
            </a:extLst>
          </a:blip>
          <a:srcRect l="1786" t="7377" r="77321" b="7746"/>
          <a:stretch/>
        </p:blipFill>
        <p:spPr>
          <a:xfrm>
            <a:off x="517504" y="5290364"/>
            <a:ext cx="297148" cy="586676"/>
          </a:xfrm>
          <a:prstGeom prst="rect">
            <a:avLst/>
          </a:prstGeom>
        </p:spPr>
      </p:pic>
      <p:sp>
        <p:nvSpPr>
          <p:cNvPr id="116" name="TextBox 115"/>
          <p:cNvSpPr txBox="1"/>
          <p:nvPr/>
        </p:nvSpPr>
        <p:spPr>
          <a:xfrm>
            <a:off x="485580" y="5819892"/>
            <a:ext cx="360996" cy="276999"/>
          </a:xfrm>
          <a:prstGeom prst="rect">
            <a:avLst/>
          </a:prstGeom>
          <a:noFill/>
        </p:spPr>
        <p:txBody>
          <a:bodyPr wrap="none" rtlCol="0">
            <a:spAutoFit/>
          </a:bodyPr>
          <a:lstStyle/>
          <a:p>
            <a:r>
              <a:rPr lang="en-US" altLang="ko-KR" sz="1200" b="1" dirty="0" smtClean="0"/>
              <a:t>UE</a:t>
            </a:r>
            <a:endParaRPr lang="ko-KR" altLang="en-US" sz="1200" b="1" dirty="0"/>
          </a:p>
        </p:txBody>
      </p:sp>
      <p:cxnSp>
        <p:nvCxnSpPr>
          <p:cNvPr id="117" name="직선 화살표 연결선 116"/>
          <p:cNvCxnSpPr/>
          <p:nvPr/>
        </p:nvCxnSpPr>
        <p:spPr>
          <a:xfrm flipH="1">
            <a:off x="1037407" y="5636370"/>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Box 117"/>
          <p:cNvSpPr txBox="1"/>
          <p:nvPr/>
        </p:nvSpPr>
        <p:spPr>
          <a:xfrm>
            <a:off x="1015897" y="5343756"/>
            <a:ext cx="1556836" cy="261610"/>
          </a:xfrm>
          <a:prstGeom prst="rect">
            <a:avLst/>
          </a:prstGeom>
          <a:noFill/>
        </p:spPr>
        <p:txBody>
          <a:bodyPr wrap="none" rtlCol="0">
            <a:spAutoFit/>
          </a:bodyPr>
          <a:lstStyle/>
          <a:p>
            <a:r>
              <a:rPr lang="en-US" altLang="ko-KR" sz="1100">
                <a:ea typeface="바탕" panose="02030600000101010101" pitchFamily="18" charset="-127"/>
              </a:rPr>
              <a:t>③ </a:t>
            </a:r>
            <a:r>
              <a:rPr lang="en-US" altLang="ko-KR" sz="1100" smtClean="0"/>
              <a:t>Paging </a:t>
            </a:r>
            <a:r>
              <a:rPr lang="en-US" altLang="ko-KR" sz="1100" dirty="0" smtClean="0"/>
              <a:t>(3GPP access)</a:t>
            </a:r>
          </a:p>
        </p:txBody>
      </p:sp>
      <p:sp>
        <p:nvSpPr>
          <p:cNvPr id="142" name="TextBox 141"/>
          <p:cNvSpPr txBox="1"/>
          <p:nvPr/>
        </p:nvSpPr>
        <p:spPr>
          <a:xfrm>
            <a:off x="3396020" y="3116271"/>
            <a:ext cx="2146742" cy="261610"/>
          </a:xfrm>
          <a:prstGeom prst="rect">
            <a:avLst/>
          </a:prstGeom>
          <a:noFill/>
        </p:spPr>
        <p:txBody>
          <a:bodyPr wrap="none" rtlCol="0">
            <a:spAutoFit/>
          </a:bodyPr>
          <a:lstStyle/>
          <a:p>
            <a:r>
              <a:rPr lang="en-US" altLang="ko-KR" sz="1100" dirty="0"/>
              <a:t>② Paging </a:t>
            </a:r>
            <a:r>
              <a:rPr lang="en-US" altLang="ko-KR" sz="1100" dirty="0" smtClean="0"/>
              <a:t>Request (N3GPP access)</a:t>
            </a:r>
          </a:p>
        </p:txBody>
      </p:sp>
      <p:sp>
        <p:nvSpPr>
          <p:cNvPr id="144" name="TextBox 143"/>
          <p:cNvSpPr txBox="1"/>
          <p:nvPr/>
        </p:nvSpPr>
        <p:spPr>
          <a:xfrm>
            <a:off x="4756991" y="6005733"/>
            <a:ext cx="2071001"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⑤</a:t>
            </a:r>
            <a:r>
              <a:rPr lang="en-US" altLang="ko-KR" sz="1100" dirty="0" smtClean="0">
                <a:ea typeface="바탕" panose="02030600000101010101" pitchFamily="18" charset="-127"/>
              </a:rPr>
              <a:t> </a:t>
            </a:r>
            <a:r>
              <a:rPr lang="en-US" altLang="ko-KR" sz="1100" dirty="0" smtClean="0"/>
              <a:t>AMF just wait for UE response</a:t>
            </a:r>
          </a:p>
        </p:txBody>
      </p:sp>
      <p:sp>
        <p:nvSpPr>
          <p:cNvPr id="145" name="위쪽 화살표 144"/>
          <p:cNvSpPr/>
          <p:nvPr/>
        </p:nvSpPr>
        <p:spPr>
          <a:xfrm rot="5400000">
            <a:off x="3076250" y="4253269"/>
            <a:ext cx="133302" cy="4215559"/>
          </a:xfrm>
          <a:prstGeom prst="upArrow">
            <a:avLst>
              <a:gd name="adj1" fmla="val 50000"/>
              <a:gd name="adj2" fmla="val 10623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146" name="TextBox 145"/>
          <p:cNvSpPr txBox="1"/>
          <p:nvPr/>
        </p:nvSpPr>
        <p:spPr>
          <a:xfrm>
            <a:off x="2512008" y="6377821"/>
            <a:ext cx="1281121" cy="261610"/>
          </a:xfrm>
          <a:prstGeom prst="rect">
            <a:avLst/>
          </a:prstGeom>
          <a:noFill/>
        </p:spPr>
        <p:txBody>
          <a:bodyPr wrap="none" rtlCol="0">
            <a:spAutoFit/>
          </a:bodyPr>
          <a:lstStyle/>
          <a:p>
            <a:pPr algn="ctr"/>
            <a:r>
              <a:rPr lang="en-US" altLang="ko-KR" sz="1100" dirty="0">
                <a:latin typeface="바탕" panose="02030600000101010101" pitchFamily="18" charset="-127"/>
                <a:ea typeface="바탕" panose="02030600000101010101" pitchFamily="18" charset="-127"/>
              </a:rPr>
              <a:t>⑥ </a:t>
            </a:r>
            <a:r>
              <a:rPr lang="en-US" altLang="ko-KR" sz="1100" dirty="0" smtClean="0"/>
              <a:t>Service Request</a:t>
            </a:r>
          </a:p>
        </p:txBody>
      </p:sp>
      <p:sp>
        <p:nvSpPr>
          <p:cNvPr id="147" name="TextBox 146"/>
          <p:cNvSpPr txBox="1"/>
          <p:nvPr/>
        </p:nvSpPr>
        <p:spPr>
          <a:xfrm>
            <a:off x="4021036" y="6514657"/>
            <a:ext cx="3376245" cy="261610"/>
          </a:xfrm>
          <a:prstGeom prst="rect">
            <a:avLst/>
          </a:prstGeom>
          <a:noFill/>
        </p:spPr>
        <p:txBody>
          <a:bodyPr wrap="none" rtlCol="0">
            <a:spAutoFit/>
          </a:bodyPr>
          <a:lstStyle/>
          <a:p>
            <a:r>
              <a:rPr lang="en-US" altLang="ko-KR" sz="1100" dirty="0">
                <a:latin typeface="바탕" panose="02030600000101010101" pitchFamily="18" charset="-127"/>
                <a:ea typeface="바탕" panose="02030600000101010101" pitchFamily="18" charset="-127"/>
              </a:rPr>
              <a:t>⑦ </a:t>
            </a:r>
            <a:r>
              <a:rPr lang="en-US" altLang="ko-KR" sz="1100" dirty="0" smtClean="0"/>
              <a:t>AMF sends NAS </a:t>
            </a:r>
            <a:r>
              <a:rPr lang="en-US" altLang="ko-KR" sz="1100" dirty="0"/>
              <a:t>Notification (N3GPP PDU Session ID</a:t>
            </a:r>
            <a:r>
              <a:rPr lang="en-US" altLang="ko-KR" sz="1100" dirty="0" smtClean="0"/>
              <a:t>)</a:t>
            </a:r>
            <a:endParaRPr lang="en-US" altLang="ko-KR" sz="1100" dirty="0"/>
          </a:p>
        </p:txBody>
      </p:sp>
      <p:cxnSp>
        <p:nvCxnSpPr>
          <p:cNvPr id="148" name="직선 화살표 연결선 147"/>
          <p:cNvCxnSpPr/>
          <p:nvPr/>
        </p:nvCxnSpPr>
        <p:spPr>
          <a:xfrm flipH="1">
            <a:off x="1015209" y="6645462"/>
            <a:ext cx="305259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직선 연결선 151"/>
          <p:cNvCxnSpPr/>
          <p:nvPr/>
        </p:nvCxnSpPr>
        <p:spPr>
          <a:xfrm>
            <a:off x="80546" y="2341393"/>
            <a:ext cx="8926721"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5" name="직선 연결선 154"/>
          <p:cNvCxnSpPr/>
          <p:nvPr/>
        </p:nvCxnSpPr>
        <p:spPr>
          <a:xfrm>
            <a:off x="80546" y="4469299"/>
            <a:ext cx="892672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56" name="TextBox 155"/>
          <p:cNvSpPr txBox="1"/>
          <p:nvPr/>
        </p:nvSpPr>
        <p:spPr>
          <a:xfrm>
            <a:off x="163581" y="4501572"/>
            <a:ext cx="6859570" cy="261610"/>
          </a:xfrm>
          <a:prstGeom prst="rect">
            <a:avLst/>
          </a:prstGeom>
          <a:noFill/>
        </p:spPr>
        <p:txBody>
          <a:bodyPr wrap="none" rtlCol="0">
            <a:spAutoFit/>
          </a:bodyPr>
          <a:lstStyle/>
          <a:p>
            <a:r>
              <a:rPr lang="en-US" altLang="ko-KR" sz="1100" b="1" smtClean="0">
                <a:solidFill>
                  <a:srgbClr val="3333FF"/>
                </a:solidFill>
              </a:rPr>
              <a:t>Case 3: </a:t>
            </a:r>
            <a:r>
              <a:rPr lang="en-US" altLang="ko-KR" sz="1100" b="1">
                <a:solidFill>
                  <a:srgbClr val="3333FF"/>
                </a:solidFill>
              </a:rPr>
              <a:t>AMF </a:t>
            </a:r>
            <a:r>
              <a:rPr lang="en-US" altLang="ko-KR" sz="1100" b="1" smtClean="0">
                <a:solidFill>
                  <a:srgbClr val="3333FF"/>
                </a:solidFill>
              </a:rPr>
              <a:t>receives </a:t>
            </a:r>
            <a:r>
              <a:rPr lang="en-US" altLang="ko-KR" sz="1100" b="1" dirty="0" smtClean="0">
                <a:solidFill>
                  <a:srgbClr val="3333FF"/>
                </a:solidFill>
              </a:rPr>
              <a:t>3GPP </a:t>
            </a:r>
            <a:r>
              <a:rPr lang="en-US" altLang="ko-KR" sz="1100" b="1">
                <a:solidFill>
                  <a:srgbClr val="3333FF"/>
                </a:solidFill>
              </a:rPr>
              <a:t>PDU </a:t>
            </a:r>
            <a:r>
              <a:rPr lang="en-US" altLang="ko-KR" sz="1100" b="1" smtClean="0">
                <a:solidFill>
                  <a:srgbClr val="3333FF"/>
                </a:solidFill>
              </a:rPr>
              <a:t>Session related notification </a:t>
            </a:r>
            <a:r>
              <a:rPr lang="en-US" altLang="ko-KR" sz="1100" b="1" dirty="0">
                <a:solidFill>
                  <a:srgbClr val="3333FF"/>
                </a:solidFill>
              </a:rPr>
              <a:t>first and </a:t>
            </a:r>
            <a:r>
              <a:rPr lang="en-US" altLang="ko-KR" sz="1100" b="1" dirty="0" smtClean="0">
                <a:solidFill>
                  <a:srgbClr val="3333FF"/>
                </a:solidFill>
              </a:rPr>
              <a:t>N3GPP </a:t>
            </a:r>
            <a:r>
              <a:rPr lang="en-US" altLang="ko-KR" sz="1100" b="1" dirty="0">
                <a:solidFill>
                  <a:srgbClr val="3333FF"/>
                </a:solidFill>
              </a:rPr>
              <a:t>PDU </a:t>
            </a:r>
            <a:r>
              <a:rPr lang="en-US" altLang="ko-KR" sz="1100" b="1">
                <a:solidFill>
                  <a:srgbClr val="3333FF"/>
                </a:solidFill>
              </a:rPr>
              <a:t>Session </a:t>
            </a:r>
            <a:r>
              <a:rPr lang="en-US" altLang="ko-KR" sz="1100" b="1" smtClean="0">
                <a:solidFill>
                  <a:srgbClr val="3333FF"/>
                </a:solidFill>
              </a:rPr>
              <a:t>related notification later</a:t>
            </a:r>
            <a:endParaRPr lang="en-US" altLang="ko-KR" sz="1100" b="1" dirty="0">
              <a:solidFill>
                <a:srgbClr val="3333FF"/>
              </a:solidFill>
            </a:endParaRPr>
          </a:p>
        </p:txBody>
      </p:sp>
      <p:sp>
        <p:nvSpPr>
          <p:cNvPr id="157" name="TextBox 156"/>
          <p:cNvSpPr txBox="1"/>
          <p:nvPr/>
        </p:nvSpPr>
        <p:spPr>
          <a:xfrm>
            <a:off x="163581" y="2383929"/>
            <a:ext cx="7016664" cy="261610"/>
          </a:xfrm>
          <a:prstGeom prst="rect">
            <a:avLst/>
          </a:prstGeom>
          <a:noFill/>
        </p:spPr>
        <p:txBody>
          <a:bodyPr wrap="none" rtlCol="0">
            <a:spAutoFit/>
          </a:bodyPr>
          <a:lstStyle/>
          <a:p>
            <a:r>
              <a:rPr lang="en-US" altLang="ko-KR" sz="1100" b="1" smtClean="0">
                <a:solidFill>
                  <a:srgbClr val="3333FF"/>
                </a:solidFill>
              </a:rPr>
              <a:t>Case 2: AMF receives </a:t>
            </a:r>
            <a:r>
              <a:rPr lang="en-US" altLang="ko-KR" sz="1100" b="1" dirty="0" smtClean="0">
                <a:solidFill>
                  <a:srgbClr val="3333FF"/>
                </a:solidFill>
              </a:rPr>
              <a:t>N3GPP PDU </a:t>
            </a:r>
            <a:r>
              <a:rPr lang="en-US" altLang="ko-KR" sz="1100" b="1" smtClean="0">
                <a:solidFill>
                  <a:srgbClr val="3333FF"/>
                </a:solidFill>
              </a:rPr>
              <a:t>Session related notification first </a:t>
            </a:r>
            <a:r>
              <a:rPr lang="en-US" altLang="ko-KR" sz="1100" b="1" dirty="0" smtClean="0">
                <a:solidFill>
                  <a:srgbClr val="3333FF"/>
                </a:solidFill>
              </a:rPr>
              <a:t>and 3GPP </a:t>
            </a:r>
            <a:r>
              <a:rPr lang="en-US" altLang="ko-KR" sz="1100" b="1" smtClean="0">
                <a:solidFill>
                  <a:srgbClr val="3333FF"/>
                </a:solidFill>
              </a:rPr>
              <a:t>PDU Session related to notification </a:t>
            </a:r>
            <a:r>
              <a:rPr lang="en-US" altLang="ko-KR" sz="1100" b="1" dirty="0" smtClean="0">
                <a:solidFill>
                  <a:srgbClr val="3333FF"/>
                </a:solidFill>
              </a:rPr>
              <a:t>later</a:t>
            </a:r>
          </a:p>
        </p:txBody>
      </p:sp>
      <p:sp>
        <p:nvSpPr>
          <p:cNvPr id="158" name="TextBox 157"/>
          <p:cNvSpPr txBox="1"/>
          <p:nvPr/>
        </p:nvSpPr>
        <p:spPr>
          <a:xfrm>
            <a:off x="163580" y="803402"/>
            <a:ext cx="6967868" cy="261610"/>
          </a:xfrm>
          <a:prstGeom prst="rect">
            <a:avLst/>
          </a:prstGeom>
          <a:noFill/>
        </p:spPr>
        <p:txBody>
          <a:bodyPr wrap="square" rtlCol="0">
            <a:spAutoFit/>
          </a:bodyPr>
          <a:lstStyle/>
          <a:p>
            <a:r>
              <a:rPr lang="en-US" altLang="ko-KR" sz="1100" b="1" smtClean="0">
                <a:solidFill>
                  <a:srgbClr val="3333FF"/>
                </a:solidFill>
              </a:rPr>
              <a:t>Case 1: AMF </a:t>
            </a:r>
            <a:r>
              <a:rPr lang="en-US" altLang="ko-KR" sz="1100" b="1">
                <a:solidFill>
                  <a:srgbClr val="3333FF"/>
                </a:solidFill>
              </a:rPr>
              <a:t>receives </a:t>
            </a:r>
            <a:r>
              <a:rPr lang="en-US" altLang="ko-KR" sz="1100" b="1" smtClean="0">
                <a:solidFill>
                  <a:srgbClr val="3333FF"/>
                </a:solidFill>
              </a:rPr>
              <a:t>N3GPP PDU </a:t>
            </a:r>
            <a:r>
              <a:rPr lang="en-US" altLang="ko-KR" sz="1100" b="1">
                <a:solidFill>
                  <a:srgbClr val="3333FF"/>
                </a:solidFill>
              </a:rPr>
              <a:t>Session related notification </a:t>
            </a:r>
            <a:r>
              <a:rPr lang="en-US" altLang="ko-KR" sz="1100" b="1" smtClean="0">
                <a:solidFill>
                  <a:srgbClr val="3333FF"/>
                </a:solidFill>
              </a:rPr>
              <a:t>(i.e. Namf_Communication_N1N2MessageTransfer)</a:t>
            </a:r>
            <a:endParaRPr lang="en-US" altLang="ko-KR" sz="1100" b="1" dirty="0" smtClean="0">
              <a:solidFill>
                <a:srgbClr val="3333FF"/>
              </a:solidFill>
            </a:endParaRPr>
          </a:p>
        </p:txBody>
      </p:sp>
      <p:sp>
        <p:nvSpPr>
          <p:cNvPr id="71" name="TextBox 70"/>
          <p:cNvSpPr txBox="1"/>
          <p:nvPr/>
        </p:nvSpPr>
        <p:spPr>
          <a:xfrm>
            <a:off x="977080" y="3113119"/>
            <a:ext cx="1602283" cy="261610"/>
          </a:xfrm>
          <a:prstGeom prst="rect">
            <a:avLst/>
          </a:prstGeom>
          <a:noFill/>
        </p:spPr>
        <p:txBody>
          <a:bodyPr wrap="square" rtlCol="0">
            <a:spAutoFit/>
          </a:bodyPr>
          <a:lstStyle/>
          <a:p>
            <a:r>
              <a:rPr lang="en-US" altLang="ko-KR" sz="1100" dirty="0" smtClean="0">
                <a:ea typeface="바탕" panose="02030600000101010101" pitchFamily="18" charset="-127"/>
              </a:rPr>
              <a:t>③ </a:t>
            </a:r>
            <a:r>
              <a:rPr lang="en-US" altLang="ko-KR" sz="1100" dirty="0" smtClean="0"/>
              <a:t>Paging (N3GPP access)</a:t>
            </a:r>
          </a:p>
        </p:txBody>
      </p:sp>
      <p:cxnSp>
        <p:nvCxnSpPr>
          <p:cNvPr id="72" name="직선 화살표 연결선 71"/>
          <p:cNvCxnSpPr/>
          <p:nvPr/>
        </p:nvCxnSpPr>
        <p:spPr>
          <a:xfrm flipH="1">
            <a:off x="1033738" y="3405707"/>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a:off x="43048" y="2651949"/>
            <a:ext cx="3369307" cy="430887"/>
          </a:xfrm>
          <a:prstGeom prst="rect">
            <a:avLst/>
          </a:prstGeom>
          <a:noFill/>
        </p:spPr>
        <p:txBody>
          <a:bodyPr wrap="square" rtlCol="0">
            <a:spAutoFit/>
          </a:bodyPr>
          <a:lstStyle/>
          <a:p>
            <a:r>
              <a:rPr lang="en-US" altLang="ko-KR" sz="1100" dirty="0">
                <a:latin typeface="바탕" panose="02030600000101010101" pitchFamily="18" charset="-127"/>
                <a:ea typeface="바탕" panose="02030600000101010101" pitchFamily="18" charset="-127"/>
              </a:rPr>
              <a:t>④</a:t>
            </a:r>
            <a:r>
              <a:rPr lang="en-US" altLang="ko-KR" sz="1100" dirty="0" smtClean="0">
                <a:ea typeface="바탕" panose="02030600000101010101" pitchFamily="18" charset="-127"/>
              </a:rPr>
              <a:t> </a:t>
            </a:r>
            <a:r>
              <a:rPr lang="en-US" altLang="ko-KR" sz="1100" dirty="0"/>
              <a:t>UE </a:t>
            </a:r>
            <a:r>
              <a:rPr lang="en-US" altLang="ko-KR" sz="1100" dirty="0" smtClean="0"/>
              <a:t>decides NOT to respond </a:t>
            </a:r>
            <a:r>
              <a:rPr lang="en-US" altLang="ko-KR" sz="1100" dirty="0"/>
              <a:t>to Paging (N3GPP access</a:t>
            </a:r>
            <a:r>
              <a:rPr lang="en-US" altLang="ko-KR" sz="1100" dirty="0" smtClean="0"/>
              <a:t>) due to no </a:t>
            </a:r>
            <a:r>
              <a:rPr lang="en-US" altLang="ko-KR" sz="1100" dirty="0"/>
              <a:t>PDU Sessions can be transferred to </a:t>
            </a:r>
            <a:r>
              <a:rPr lang="en-US" altLang="ko-KR" sz="1100" dirty="0" smtClean="0"/>
              <a:t>3GPP</a:t>
            </a:r>
          </a:p>
        </p:txBody>
      </p:sp>
      <p:cxnSp>
        <p:nvCxnSpPr>
          <p:cNvPr id="74" name="직선 화살표 연결선 73"/>
          <p:cNvCxnSpPr/>
          <p:nvPr/>
        </p:nvCxnSpPr>
        <p:spPr>
          <a:xfrm flipH="1">
            <a:off x="3666930" y="3720052"/>
            <a:ext cx="152115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207892" y="5023789"/>
            <a:ext cx="1491114" cy="261610"/>
          </a:xfrm>
          <a:prstGeom prst="rect">
            <a:avLst/>
          </a:prstGeom>
          <a:noFill/>
        </p:spPr>
        <p:txBody>
          <a:bodyPr wrap="none" rtlCol="0">
            <a:spAutoFit/>
          </a:bodyPr>
          <a:lstStyle/>
          <a:p>
            <a:r>
              <a:rPr lang="en-US" altLang="ko-KR" sz="1100" dirty="0" smtClean="0"/>
              <a:t>④ N3GPP PDU Session</a:t>
            </a:r>
          </a:p>
        </p:txBody>
      </p:sp>
      <p:sp>
        <p:nvSpPr>
          <p:cNvPr id="76" name="TextBox 75"/>
          <p:cNvSpPr txBox="1"/>
          <p:nvPr/>
        </p:nvSpPr>
        <p:spPr>
          <a:xfrm>
            <a:off x="6202646" y="5833620"/>
            <a:ext cx="1399742" cy="261610"/>
          </a:xfrm>
          <a:prstGeom prst="rect">
            <a:avLst/>
          </a:prstGeom>
          <a:noFill/>
        </p:spPr>
        <p:txBody>
          <a:bodyPr wrap="none" rtlCol="0">
            <a:spAutoFit/>
          </a:bodyPr>
          <a:lstStyle/>
          <a:p>
            <a:r>
              <a:rPr lang="en-US" altLang="ko-KR" sz="1100" dirty="0" smtClean="0">
                <a:latin typeface="바탕" panose="02030600000101010101" pitchFamily="18" charset="-127"/>
                <a:ea typeface="바탕" panose="02030600000101010101" pitchFamily="18" charset="-127"/>
              </a:rPr>
              <a:t>①</a:t>
            </a:r>
            <a:r>
              <a:rPr lang="en-US" altLang="ko-KR" sz="1100" dirty="0" smtClean="0"/>
              <a:t> 3GPP PDU Session</a:t>
            </a:r>
          </a:p>
        </p:txBody>
      </p:sp>
      <p:sp>
        <p:nvSpPr>
          <p:cNvPr id="77" name="위쪽 화살표 76"/>
          <p:cNvSpPr/>
          <p:nvPr/>
        </p:nvSpPr>
        <p:spPr>
          <a:xfrm rot="5400000">
            <a:off x="3076250" y="2066692"/>
            <a:ext cx="133302" cy="4215559"/>
          </a:xfrm>
          <a:prstGeom prst="upArrow">
            <a:avLst>
              <a:gd name="adj1" fmla="val 50000"/>
              <a:gd name="adj2" fmla="val 10623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ko-KR" altLang="en-US"/>
          </a:p>
        </p:txBody>
      </p:sp>
      <p:sp>
        <p:nvSpPr>
          <p:cNvPr id="78" name="TextBox 77"/>
          <p:cNvSpPr txBox="1"/>
          <p:nvPr/>
        </p:nvSpPr>
        <p:spPr>
          <a:xfrm>
            <a:off x="376277" y="4212903"/>
            <a:ext cx="5972052" cy="261610"/>
          </a:xfrm>
          <a:prstGeom prst="rect">
            <a:avLst/>
          </a:prstGeom>
          <a:noFill/>
        </p:spPr>
        <p:txBody>
          <a:bodyPr wrap="square" rtlCol="0">
            <a:spAutoFit/>
          </a:bodyPr>
          <a:lstStyle/>
          <a:p>
            <a:pPr algn="ctr"/>
            <a:r>
              <a:rPr lang="en-US" altLang="ko-KR" sz="1100" smtClean="0">
                <a:latin typeface="바탕" panose="02030600000101010101" pitchFamily="18" charset="-127"/>
                <a:ea typeface="바탕" panose="02030600000101010101" pitchFamily="18" charset="-127"/>
              </a:rPr>
              <a:t>⑧ </a:t>
            </a:r>
            <a:r>
              <a:rPr lang="en-US" altLang="ko-KR" sz="1100" smtClean="0"/>
              <a:t>Service Request (</a:t>
            </a:r>
            <a:r>
              <a:rPr lang="en-US" altLang="ko-KR" sz="1100">
                <a:solidFill>
                  <a:srgbClr val="FF0000"/>
                </a:solidFill>
              </a:rPr>
              <a:t>List Of Allowed PDU </a:t>
            </a:r>
            <a:r>
              <a:rPr lang="en-US" altLang="ko-KR" sz="1100" smtClean="0">
                <a:solidFill>
                  <a:srgbClr val="FF0000"/>
                </a:solidFill>
              </a:rPr>
              <a:t>Sessions = "</a:t>
            </a:r>
            <a:r>
              <a:rPr lang="en-US" altLang="ko-KR" sz="1100">
                <a:solidFill>
                  <a:srgbClr val="FF0000"/>
                </a:solidFill>
              </a:rPr>
              <a:t>no PDU Sessions can be transferred to </a:t>
            </a:r>
            <a:r>
              <a:rPr lang="en-US" altLang="ko-KR" sz="1100" smtClean="0">
                <a:solidFill>
                  <a:srgbClr val="FF0000"/>
                </a:solidFill>
              </a:rPr>
              <a:t>3GPP"</a:t>
            </a:r>
            <a:r>
              <a:rPr lang="en-US" altLang="ko-KR" sz="1100" smtClean="0"/>
              <a:t>)</a:t>
            </a:r>
            <a:endParaRPr lang="en-US" altLang="ko-KR" sz="1100" dirty="0" smtClean="0"/>
          </a:p>
        </p:txBody>
      </p:sp>
    </p:spTree>
    <p:extLst>
      <p:ext uri="{BB962C8B-B14F-4D97-AF65-F5344CB8AC3E}">
        <p14:creationId xmlns:p14="http://schemas.microsoft.com/office/powerpoint/2010/main" val="17756366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dirty="0" smtClean="0"/>
              <a:t>Proposal</a:t>
            </a:r>
            <a:endParaRPr lang="ko-KR" altLang="en-US" dirty="0"/>
          </a:p>
        </p:txBody>
      </p:sp>
      <p:sp>
        <p:nvSpPr>
          <p:cNvPr id="3" name="내용 개체 틀 2"/>
          <p:cNvSpPr>
            <a:spLocks noGrp="1"/>
          </p:cNvSpPr>
          <p:nvPr>
            <p:ph idx="1"/>
          </p:nvPr>
        </p:nvSpPr>
        <p:spPr/>
        <p:txBody>
          <a:bodyPr>
            <a:normAutofit lnSpcReduction="10000"/>
          </a:bodyPr>
          <a:lstStyle/>
          <a:p>
            <a:r>
              <a:rPr lang="en-US" altLang="ko-KR" dirty="0" smtClean="0"/>
              <a:t>For the simple UE &amp; Network behavior</a:t>
            </a:r>
          </a:p>
          <a:p>
            <a:pPr lvl="1"/>
            <a:r>
              <a:rPr lang="en-US" altLang="ko-KR" b="1" dirty="0" smtClean="0">
                <a:solidFill>
                  <a:srgbClr val="FF00FF"/>
                </a:solidFill>
              </a:rPr>
              <a:t>Propose to choose option 1</a:t>
            </a:r>
          </a:p>
          <a:p>
            <a:pPr lvl="2"/>
            <a:r>
              <a:rPr lang="en-US" altLang="ko-KR" dirty="0"/>
              <a:t>UE initiate the Service Request procedure when it receives paging request indicating "non-3GPP access" even if there is no PDU Sessions can be transferred to 3GPP </a:t>
            </a:r>
            <a:r>
              <a:rPr lang="en-US" altLang="ko-KR" dirty="0" smtClean="0"/>
              <a:t>access</a:t>
            </a:r>
            <a:endParaRPr lang="en-US" altLang="ko-KR" dirty="0"/>
          </a:p>
          <a:p>
            <a:endParaRPr lang="en-US" altLang="ko-KR" dirty="0" smtClean="0"/>
          </a:p>
          <a:p>
            <a:r>
              <a:rPr lang="en-US" altLang="ko-KR" smtClean="0"/>
              <a:t>Change </a:t>
            </a:r>
            <a:r>
              <a:rPr lang="en-US" altLang="ko-KR" dirty="0" smtClean="0"/>
              <a:t>Proposal (S2-180519)</a:t>
            </a:r>
            <a:endParaRPr lang="en-US" altLang="ko-KR" dirty="0" smtClean="0"/>
          </a:p>
          <a:p>
            <a:pPr lvl="1"/>
            <a:r>
              <a:rPr lang="en-US" altLang="ko-KR" i="1" dirty="0" smtClean="0"/>
              <a:t>Step 4 </a:t>
            </a:r>
            <a:r>
              <a:rPr lang="en-US" altLang="ko-KR" i="1" dirty="0"/>
              <a:t>of Network Triggered Service Request</a:t>
            </a:r>
          </a:p>
          <a:p>
            <a:pPr lvl="2"/>
            <a:r>
              <a:rPr lang="en-US" altLang="ko-KR" b="1" dirty="0" smtClean="0"/>
              <a:t>Clarify AMF behavior when it received both 3GPP and non-3GPP requests from SMF(s) at the same time</a:t>
            </a:r>
          </a:p>
          <a:p>
            <a:pPr lvl="3"/>
            <a:r>
              <a:rPr lang="en-US" altLang="ko-KR" b="1" i="1" dirty="0">
                <a:solidFill>
                  <a:srgbClr val="FF0000"/>
                </a:solidFill>
              </a:rPr>
              <a:t>If the UE is simultaneously registered over 3GPP and non-3GPP accesses in the same PLMN, the UE is in CM-IDLE state in both 3GPP access and non-3GPP access, and the AMF receives multiple requests associated with 3GPP and non-3GPP accesses at the same time, the AMF sends a Paging message with associated access "non-3GPP" to RAN node(s) via 3GPP access.</a:t>
            </a:r>
          </a:p>
          <a:p>
            <a:pPr lvl="2"/>
            <a:r>
              <a:rPr lang="en-US" altLang="ko-KR" b="1" dirty="0"/>
              <a:t>Clarify AMF behavior when it received </a:t>
            </a:r>
            <a:r>
              <a:rPr lang="en-US" altLang="ko-KR" b="1" dirty="0" smtClean="0"/>
              <a:t>3GPP request first and non-3GPP request later</a:t>
            </a:r>
            <a:endParaRPr lang="en-US" altLang="ko-KR" b="1" dirty="0"/>
          </a:p>
          <a:p>
            <a:pPr lvl="3"/>
            <a:r>
              <a:rPr lang="en-US" altLang="ko-KR" b="1" i="1" dirty="0">
                <a:solidFill>
                  <a:srgbClr val="FF0000"/>
                </a:solidFill>
              </a:rPr>
              <a:t>If the AMF, while waiting for a UE response to the Paging Request message for a 3GPP access PDU Session, receives an Namf_Communication_N1N2MessageTransfer message with the PDU Session ID associated with non-3GPP access, the AMF shall wait until the UE becomes CM-CONNECTED and send NAS Notification message containing the PDU Session ID associated with non-3GPP access to the UE over 3GPP access.</a:t>
            </a:r>
            <a:endParaRPr lang="en-US" altLang="ko-KR" b="1" i="1" dirty="0" smtClean="0">
              <a:solidFill>
                <a:srgbClr val="FF0000"/>
              </a:solidFill>
            </a:endParaRPr>
          </a:p>
          <a:p>
            <a:pPr lvl="2"/>
            <a:r>
              <a:rPr lang="en-US" altLang="ko-KR" b="1" dirty="0"/>
              <a:t>Clarify AMF behavior when it received </a:t>
            </a:r>
            <a:r>
              <a:rPr lang="en-US" altLang="ko-KR" b="1" dirty="0" smtClean="0"/>
              <a:t>non-3GPP </a:t>
            </a:r>
            <a:r>
              <a:rPr lang="en-US" altLang="ko-KR" b="1" dirty="0"/>
              <a:t>request first and </a:t>
            </a:r>
            <a:r>
              <a:rPr lang="en-US" altLang="ko-KR" b="1" dirty="0" smtClean="0"/>
              <a:t>3GPP </a:t>
            </a:r>
            <a:r>
              <a:rPr lang="en-US" altLang="ko-KR" b="1" dirty="0"/>
              <a:t>request later</a:t>
            </a:r>
          </a:p>
          <a:p>
            <a:pPr lvl="3"/>
            <a:r>
              <a:rPr lang="en-US" altLang="ko-KR" b="1" i="1" dirty="0">
                <a:solidFill>
                  <a:srgbClr val="FF0000"/>
                </a:solidFill>
              </a:rPr>
              <a:t>If the AMF, while waiting for a UE response to the Paging Request message for a non-3GPP access PDU Session, receives an Namf_Communication_N1N2MessageTransfer message with the PDU Session ID associated with 3GPP access, the AMF shall wait until the UE becomes CM-CONNECTED and perform activation of UP connection for the </a:t>
            </a:r>
            <a:r>
              <a:rPr lang="en-US" altLang="ko-KR" b="1" i="1" dirty="0" err="1">
                <a:solidFill>
                  <a:srgbClr val="FF0000"/>
                </a:solidFill>
              </a:rPr>
              <a:t>the</a:t>
            </a:r>
            <a:r>
              <a:rPr lang="en-US" altLang="ko-KR" b="1" i="1" dirty="0">
                <a:solidFill>
                  <a:srgbClr val="FF0000"/>
                </a:solidFill>
              </a:rPr>
              <a:t> PDU Session associated with 3GPP access.</a:t>
            </a:r>
          </a:p>
          <a:p>
            <a:pPr lvl="1"/>
            <a:r>
              <a:rPr lang="en-US" altLang="ko-KR" i="1" dirty="0" smtClean="0"/>
              <a:t>Step 6 </a:t>
            </a:r>
            <a:r>
              <a:rPr lang="en-US" altLang="ko-KR" i="1" dirty="0"/>
              <a:t>of Network Triggered Service Request</a:t>
            </a:r>
            <a:endParaRPr lang="en-US" altLang="ko-KR" i="1" dirty="0" smtClean="0"/>
          </a:p>
          <a:p>
            <a:pPr lvl="2"/>
            <a:r>
              <a:rPr lang="en-US" altLang="ko-KR" b="1" dirty="0" smtClean="0"/>
              <a:t>Clarify UE behavior when it received non-3GPP paging</a:t>
            </a:r>
          </a:p>
          <a:p>
            <a:pPr lvl="3"/>
            <a:r>
              <a:rPr lang="en-US" altLang="ko-KR" i="1" dirty="0" smtClean="0"/>
              <a:t>If </a:t>
            </a:r>
            <a:r>
              <a:rPr lang="en-US" altLang="ko-KR" i="1" dirty="0"/>
              <a:t>the UE is in CM-IDLE state in both non-3GPP and 3GPP accesses, upon reception of paging request for a PDU Session associated to non-3GPP access, the UE </a:t>
            </a:r>
            <a:r>
              <a:rPr lang="en-US" altLang="ko-KR" b="1" i="1" strike="sngStrike" dirty="0">
                <a:solidFill>
                  <a:srgbClr val="FF0000"/>
                </a:solidFill>
              </a:rPr>
              <a:t>may</a:t>
            </a:r>
            <a:r>
              <a:rPr lang="en-US" altLang="ko-KR" i="1" dirty="0"/>
              <a:t> initiate the UE Triggered Service Request procedure (clause 4.2.3.2) which shall contain the List Of Allowed PDU Sessions that can be re-activated over the 3GPP access. </a:t>
            </a:r>
            <a:r>
              <a:rPr lang="en-US" altLang="ko-KR" b="1" i="1" dirty="0">
                <a:solidFill>
                  <a:srgbClr val="FF0000"/>
                </a:solidFill>
              </a:rPr>
              <a:t>If there is no PDU Session that can be re-activated over the 3GPP access, the UE </a:t>
            </a:r>
            <a:r>
              <a:rPr lang="en-US" altLang="ko-KR" b="1" i="1" dirty="0" smtClean="0">
                <a:solidFill>
                  <a:srgbClr val="FF0000"/>
                </a:solidFill>
              </a:rPr>
              <a:t>includes </a:t>
            </a:r>
            <a:r>
              <a:rPr lang="en-US" altLang="ko-KR" b="1" i="1" dirty="0">
                <a:solidFill>
                  <a:srgbClr val="FF0000"/>
                </a:solidFill>
              </a:rPr>
              <a:t>the List Of Allowed PDU Sessions </a:t>
            </a:r>
            <a:r>
              <a:rPr lang="en-US" altLang="ko-KR" b="1" i="1" dirty="0" smtClean="0">
                <a:solidFill>
                  <a:srgbClr val="FF0000"/>
                </a:solidFill>
              </a:rPr>
              <a:t>as an empty list.</a:t>
            </a:r>
            <a:endParaRPr lang="en-US" altLang="ko-KR" b="1" i="1" dirty="0">
              <a:solidFill>
                <a:srgbClr val="FF0000"/>
              </a:solidFill>
            </a:endParaRPr>
          </a:p>
        </p:txBody>
      </p:sp>
    </p:spTree>
    <p:extLst>
      <p:ext uri="{BB962C8B-B14F-4D97-AF65-F5344CB8AC3E}">
        <p14:creationId xmlns:p14="http://schemas.microsoft.com/office/powerpoint/2010/main" val="13986305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14151</TotalTime>
  <Words>1292</Words>
  <Application>Microsoft Office PowerPoint</Application>
  <PresentationFormat>화면 슬라이드 쇼(4:3)</PresentationFormat>
  <Paragraphs>153</Paragraphs>
  <Slides>7</Slides>
  <Notes>1</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7</vt:i4>
      </vt:variant>
    </vt:vector>
  </HeadingPairs>
  <TitlesOfParts>
    <vt:vector size="16" baseType="lpstr">
      <vt:lpstr>굴림</vt:lpstr>
      <vt:lpstr>맑은 고딕</vt:lpstr>
      <vt:lpstr>바탕</vt:lpstr>
      <vt:lpstr>Arial</vt:lpstr>
      <vt:lpstr>Calibri</vt:lpstr>
      <vt:lpstr>Cambria Math</vt:lpstr>
      <vt:lpstr>Trebuchet MS</vt:lpstr>
      <vt:lpstr>Wingdings</vt:lpstr>
      <vt:lpstr>Office 테마</vt:lpstr>
      <vt:lpstr>Discussion on  Paging for non-3GPP access</vt:lpstr>
      <vt:lpstr>Network Triggered Service Request procedure</vt:lpstr>
      <vt:lpstr>Paging issue for N3GPP</vt:lpstr>
      <vt:lpstr>Candidate Solutions</vt:lpstr>
      <vt:lpstr>Detailed solution for Option 1</vt:lpstr>
      <vt:lpstr>Detailed solution for Option 2</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Handover between 3GPP and N3GPP via different PLMN</dc:title>
  <dc:creator>Myungjune@LGE</dc:creator>
  <cp:lastModifiedBy>Myungjune@LGE</cp:lastModifiedBy>
  <cp:revision>1948</cp:revision>
  <dcterms:created xsi:type="dcterms:W3CDTF">2016-09-05T08:05:08Z</dcterms:created>
  <dcterms:modified xsi:type="dcterms:W3CDTF">2018-01-16T05:11:21Z</dcterms:modified>
</cp:coreProperties>
</file>